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84" r:id="rId3"/>
    <p:sldId id="259" r:id="rId4"/>
    <p:sldId id="261" r:id="rId5"/>
    <p:sldId id="262" r:id="rId6"/>
    <p:sldId id="263" r:id="rId7"/>
    <p:sldId id="265" r:id="rId8"/>
    <p:sldId id="266" r:id="rId9"/>
    <p:sldId id="267" r:id="rId10"/>
    <p:sldId id="268" r:id="rId11"/>
    <p:sldId id="269" r:id="rId12"/>
    <p:sldId id="270" r:id="rId13"/>
    <p:sldId id="271" r:id="rId14"/>
    <p:sldId id="272" r:id="rId15"/>
    <p:sldId id="275" r:id="rId16"/>
    <p:sldId id="276" r:id="rId17"/>
    <p:sldId id="278" r:id="rId18"/>
    <p:sldId id="285" r:id="rId19"/>
    <p:sldId id="286" r:id="rId20"/>
    <p:sldId id="282" r:id="rId21"/>
    <p:sldId id="283" r:id="rId22"/>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0"/>
  </p:normalViewPr>
  <p:slideViewPr>
    <p:cSldViewPr>
      <p:cViewPr varScale="1">
        <p:scale>
          <a:sx n="120" d="100"/>
          <a:sy n="120" d="100"/>
        </p:scale>
        <p:origin x="256" y="1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sz="2600" b="0" i="0">
                <a:solidFill>
                  <a:srgbClr val="C55A11"/>
                </a:solidFill>
                <a:latin typeface="Carlito"/>
                <a:cs typeface="Carlito"/>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6/13/24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600" b="0" i="0">
                <a:solidFill>
                  <a:srgbClr val="C55A11"/>
                </a:solidFill>
                <a:latin typeface="Carlito"/>
                <a:cs typeface="Carlito"/>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6/13/24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600" b="0" i="0">
                <a:solidFill>
                  <a:srgbClr val="C55A11"/>
                </a:solidFill>
                <a:latin typeface="Carlito"/>
                <a:cs typeface="Carlito"/>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6/13/24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181" y="0"/>
            <a:ext cx="1671955" cy="1567815"/>
          </a:xfrm>
          <a:custGeom>
            <a:avLst/>
            <a:gdLst/>
            <a:ahLst/>
            <a:cxnLst/>
            <a:rect l="l" t="t" r="r" b="b"/>
            <a:pathLst>
              <a:path w="1671955" h="1567815">
                <a:moveTo>
                  <a:pt x="1671866" y="275475"/>
                </a:moveTo>
                <a:lnTo>
                  <a:pt x="1396403" y="0"/>
                </a:lnTo>
                <a:lnTo>
                  <a:pt x="0" y="0"/>
                </a:lnTo>
                <a:lnTo>
                  <a:pt x="0" y="1188339"/>
                </a:lnTo>
                <a:lnTo>
                  <a:pt x="379514" y="1567815"/>
                </a:lnTo>
                <a:lnTo>
                  <a:pt x="980821" y="966508"/>
                </a:lnTo>
                <a:lnTo>
                  <a:pt x="1215504" y="1201166"/>
                </a:lnTo>
                <a:lnTo>
                  <a:pt x="1671866" y="744855"/>
                </a:lnTo>
                <a:lnTo>
                  <a:pt x="1437157" y="510184"/>
                </a:lnTo>
                <a:lnTo>
                  <a:pt x="1671866" y="275475"/>
                </a:lnTo>
                <a:close/>
              </a:path>
            </a:pathLst>
          </a:custGeom>
          <a:solidFill>
            <a:srgbClr val="4471C4">
              <a:alpha val="30195"/>
            </a:srgbClr>
          </a:solidFill>
        </p:spPr>
        <p:txBody>
          <a:bodyPr wrap="square" lIns="0" tIns="0" rIns="0" bIns="0" rtlCol="0"/>
          <a:lstStyle/>
          <a:p>
            <a:endParaRPr/>
          </a:p>
        </p:txBody>
      </p:sp>
      <p:sp>
        <p:nvSpPr>
          <p:cNvPr id="17" name="bg object 17"/>
          <p:cNvSpPr/>
          <p:nvPr/>
        </p:nvSpPr>
        <p:spPr>
          <a:xfrm>
            <a:off x="9357360" y="0"/>
            <a:ext cx="2834640" cy="1485265"/>
          </a:xfrm>
          <a:custGeom>
            <a:avLst/>
            <a:gdLst/>
            <a:ahLst/>
            <a:cxnLst/>
            <a:rect l="l" t="t" r="r" b="b"/>
            <a:pathLst>
              <a:path w="2834640" h="1485265">
                <a:moveTo>
                  <a:pt x="2834640" y="0"/>
                </a:moveTo>
                <a:lnTo>
                  <a:pt x="0" y="0"/>
                </a:lnTo>
                <a:lnTo>
                  <a:pt x="789317" y="753224"/>
                </a:lnTo>
                <a:lnTo>
                  <a:pt x="543687" y="998855"/>
                </a:lnTo>
                <a:lnTo>
                  <a:pt x="1029843" y="1485011"/>
                </a:lnTo>
                <a:lnTo>
                  <a:pt x="1286852" y="1228001"/>
                </a:lnTo>
                <a:lnTo>
                  <a:pt x="1552321" y="1481328"/>
                </a:lnTo>
                <a:lnTo>
                  <a:pt x="2834640" y="257683"/>
                </a:lnTo>
                <a:lnTo>
                  <a:pt x="2834640" y="0"/>
                </a:lnTo>
                <a:close/>
              </a:path>
            </a:pathLst>
          </a:custGeom>
          <a:solidFill>
            <a:srgbClr val="FFC000">
              <a:alpha val="30195"/>
            </a:srgbClr>
          </a:solidFill>
        </p:spPr>
        <p:txBody>
          <a:bodyPr wrap="square" lIns="0" tIns="0" rIns="0" bIns="0" rtlCol="0"/>
          <a:lstStyle/>
          <a:p>
            <a:endParaRPr/>
          </a:p>
        </p:txBody>
      </p:sp>
      <p:sp>
        <p:nvSpPr>
          <p:cNvPr id="18" name="bg object 18"/>
          <p:cNvSpPr/>
          <p:nvPr/>
        </p:nvSpPr>
        <p:spPr>
          <a:xfrm>
            <a:off x="7604760" y="6115811"/>
            <a:ext cx="1865630" cy="742315"/>
          </a:xfrm>
          <a:custGeom>
            <a:avLst/>
            <a:gdLst/>
            <a:ahLst/>
            <a:cxnLst/>
            <a:rect l="l" t="t" r="r" b="b"/>
            <a:pathLst>
              <a:path w="1865629" h="742315">
                <a:moveTo>
                  <a:pt x="1865376" y="742188"/>
                </a:moveTo>
                <a:lnTo>
                  <a:pt x="1118616" y="0"/>
                </a:lnTo>
                <a:lnTo>
                  <a:pt x="593090" y="522300"/>
                </a:lnTo>
                <a:lnTo>
                  <a:pt x="406908" y="336804"/>
                </a:lnTo>
                <a:lnTo>
                  <a:pt x="0" y="742188"/>
                </a:lnTo>
                <a:lnTo>
                  <a:pt x="371856" y="742188"/>
                </a:lnTo>
                <a:lnTo>
                  <a:pt x="813816" y="742188"/>
                </a:lnTo>
                <a:lnTo>
                  <a:pt x="1865376" y="742188"/>
                </a:lnTo>
                <a:close/>
              </a:path>
            </a:pathLst>
          </a:custGeom>
          <a:solidFill>
            <a:srgbClr val="4471C4">
              <a:alpha val="30195"/>
            </a:srgbClr>
          </a:solidFill>
        </p:spPr>
        <p:txBody>
          <a:bodyPr wrap="square" lIns="0" tIns="0" rIns="0" bIns="0" rtlCol="0"/>
          <a:lstStyle/>
          <a:p>
            <a:endParaRPr/>
          </a:p>
        </p:txBody>
      </p:sp>
      <p:sp>
        <p:nvSpPr>
          <p:cNvPr id="19" name="bg object 19"/>
          <p:cNvSpPr/>
          <p:nvPr/>
        </p:nvSpPr>
        <p:spPr>
          <a:xfrm>
            <a:off x="3998976" y="2724911"/>
            <a:ext cx="4194175" cy="1408430"/>
          </a:xfrm>
          <a:custGeom>
            <a:avLst/>
            <a:gdLst/>
            <a:ahLst/>
            <a:cxnLst/>
            <a:rect l="l" t="t" r="r" b="b"/>
            <a:pathLst>
              <a:path w="4194175" h="1408429">
                <a:moveTo>
                  <a:pt x="3489959" y="0"/>
                </a:moveTo>
                <a:lnTo>
                  <a:pt x="0" y="0"/>
                </a:lnTo>
                <a:lnTo>
                  <a:pt x="704088" y="704088"/>
                </a:lnTo>
                <a:lnTo>
                  <a:pt x="0" y="1408176"/>
                </a:lnTo>
                <a:lnTo>
                  <a:pt x="3489959" y="1408176"/>
                </a:lnTo>
                <a:lnTo>
                  <a:pt x="4194048" y="704088"/>
                </a:lnTo>
                <a:lnTo>
                  <a:pt x="3489959" y="0"/>
                </a:lnTo>
                <a:close/>
              </a:path>
            </a:pathLst>
          </a:custGeom>
          <a:solidFill>
            <a:srgbClr val="EC7C30"/>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600" b="0" i="0">
                <a:solidFill>
                  <a:srgbClr val="C55A11"/>
                </a:solidFill>
                <a:latin typeface="Carlito"/>
                <a:cs typeface="Carlito"/>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6/13/24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6/13/24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274066" y="240029"/>
            <a:ext cx="4461510" cy="6023610"/>
          </a:xfrm>
          <a:custGeom>
            <a:avLst/>
            <a:gdLst/>
            <a:ahLst/>
            <a:cxnLst/>
            <a:rect l="l" t="t" r="r" b="b"/>
            <a:pathLst>
              <a:path w="4461510" h="6023610">
                <a:moveTo>
                  <a:pt x="4410456" y="50800"/>
                </a:moveTo>
                <a:lnTo>
                  <a:pt x="50800" y="50800"/>
                </a:lnTo>
                <a:lnTo>
                  <a:pt x="50800" y="127000"/>
                </a:lnTo>
                <a:lnTo>
                  <a:pt x="63500" y="127000"/>
                </a:lnTo>
                <a:lnTo>
                  <a:pt x="63500" y="5896610"/>
                </a:lnTo>
                <a:lnTo>
                  <a:pt x="50800" y="5896610"/>
                </a:lnTo>
                <a:lnTo>
                  <a:pt x="50800" y="5972810"/>
                </a:lnTo>
                <a:lnTo>
                  <a:pt x="4410456" y="5972810"/>
                </a:lnTo>
                <a:lnTo>
                  <a:pt x="4410456" y="5896876"/>
                </a:lnTo>
                <a:lnTo>
                  <a:pt x="4410456" y="5896610"/>
                </a:lnTo>
                <a:lnTo>
                  <a:pt x="4410456" y="127508"/>
                </a:lnTo>
                <a:lnTo>
                  <a:pt x="4397743" y="127520"/>
                </a:lnTo>
                <a:lnTo>
                  <a:pt x="4397743" y="127000"/>
                </a:lnTo>
                <a:lnTo>
                  <a:pt x="4410456" y="127000"/>
                </a:lnTo>
                <a:lnTo>
                  <a:pt x="4410456" y="50800"/>
                </a:lnTo>
                <a:close/>
              </a:path>
              <a:path w="4461510" h="6023610">
                <a:moveTo>
                  <a:pt x="4461256" y="0"/>
                </a:moveTo>
                <a:lnTo>
                  <a:pt x="0" y="0"/>
                </a:lnTo>
                <a:lnTo>
                  <a:pt x="0" y="25400"/>
                </a:lnTo>
                <a:lnTo>
                  <a:pt x="0" y="5998210"/>
                </a:lnTo>
                <a:lnTo>
                  <a:pt x="0" y="6023610"/>
                </a:lnTo>
                <a:lnTo>
                  <a:pt x="4461256" y="6023610"/>
                </a:lnTo>
                <a:lnTo>
                  <a:pt x="4461256" y="5998476"/>
                </a:lnTo>
                <a:lnTo>
                  <a:pt x="4461256" y="5998210"/>
                </a:lnTo>
                <a:lnTo>
                  <a:pt x="4461256" y="25920"/>
                </a:lnTo>
                <a:lnTo>
                  <a:pt x="4435856" y="25920"/>
                </a:lnTo>
                <a:lnTo>
                  <a:pt x="4435856" y="5998210"/>
                </a:lnTo>
                <a:lnTo>
                  <a:pt x="25400" y="5998210"/>
                </a:lnTo>
                <a:lnTo>
                  <a:pt x="25400" y="25400"/>
                </a:lnTo>
                <a:lnTo>
                  <a:pt x="4461256" y="25400"/>
                </a:lnTo>
                <a:lnTo>
                  <a:pt x="4461256" y="0"/>
                </a:lnTo>
                <a:close/>
              </a:path>
            </a:pathLst>
          </a:custGeom>
          <a:solidFill>
            <a:srgbClr val="404040"/>
          </a:solidFill>
        </p:spPr>
        <p:txBody>
          <a:bodyPr wrap="square" lIns="0" tIns="0" rIns="0" bIns="0" rtlCol="0"/>
          <a:lstStyle/>
          <a:p>
            <a:endParaRPr/>
          </a:p>
        </p:txBody>
      </p:sp>
      <p:sp>
        <p:nvSpPr>
          <p:cNvPr id="2" name="Holder 2"/>
          <p:cNvSpPr>
            <a:spLocks noGrp="1"/>
          </p:cNvSpPr>
          <p:nvPr>
            <p:ph type="title"/>
          </p:nvPr>
        </p:nvSpPr>
        <p:spPr>
          <a:xfrm>
            <a:off x="673100" y="609676"/>
            <a:ext cx="3624579" cy="1181150"/>
          </a:xfrm>
          <a:prstGeom prst="rect">
            <a:avLst/>
          </a:prstGeom>
        </p:spPr>
        <p:txBody>
          <a:bodyPr wrap="square" lIns="0" tIns="0" rIns="0" bIns="0">
            <a:spAutoFit/>
          </a:bodyPr>
          <a:lstStyle>
            <a:lvl1pPr>
              <a:defRPr sz="2600" b="0" i="0">
                <a:solidFill>
                  <a:srgbClr val="C55A11"/>
                </a:solidFill>
                <a:latin typeface="Carlito"/>
                <a:cs typeface="Carlito"/>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6/13/24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3A3838"/>
          </a:solidFill>
        </p:spPr>
        <p:txBody>
          <a:bodyPr wrap="square" lIns="0" tIns="0" rIns="0" bIns="0" rtlCol="0"/>
          <a:lstStyle/>
          <a:p>
            <a:endParaRPr/>
          </a:p>
        </p:txBody>
      </p:sp>
      <p:pic>
        <p:nvPicPr>
          <p:cNvPr id="3" name="object 3"/>
          <p:cNvPicPr/>
          <p:nvPr/>
        </p:nvPicPr>
        <p:blipFill>
          <a:blip r:embed="rId2" cstate="print"/>
          <a:stretch>
            <a:fillRect/>
          </a:stretch>
        </p:blipFill>
        <p:spPr>
          <a:xfrm>
            <a:off x="1027175" y="0"/>
            <a:ext cx="2325624" cy="2325624"/>
          </a:xfrm>
          <a:prstGeom prst="rect">
            <a:avLst/>
          </a:prstGeom>
        </p:spPr>
      </p:pic>
      <p:sp>
        <p:nvSpPr>
          <p:cNvPr id="4" name="object 4"/>
          <p:cNvSpPr txBox="1">
            <a:spLocks noGrp="1"/>
          </p:cNvSpPr>
          <p:nvPr>
            <p:ph type="title"/>
          </p:nvPr>
        </p:nvSpPr>
        <p:spPr>
          <a:xfrm>
            <a:off x="949858" y="2376881"/>
            <a:ext cx="10200640" cy="697230"/>
          </a:xfrm>
          <a:prstGeom prst="rect">
            <a:avLst/>
          </a:prstGeom>
        </p:spPr>
        <p:txBody>
          <a:bodyPr vert="horz" wrap="square" lIns="0" tIns="13335" rIns="0" bIns="0" rtlCol="0">
            <a:spAutoFit/>
          </a:bodyPr>
          <a:lstStyle/>
          <a:p>
            <a:pPr marL="12700">
              <a:lnSpc>
                <a:spcPct val="100000"/>
              </a:lnSpc>
              <a:spcBef>
                <a:spcPts val="105"/>
              </a:spcBef>
            </a:pPr>
            <a:r>
              <a:rPr sz="4400" spc="-70" dirty="0">
                <a:solidFill>
                  <a:srgbClr val="FFFFFF"/>
                </a:solidFill>
              </a:rPr>
              <a:t>Project:</a:t>
            </a:r>
            <a:r>
              <a:rPr sz="4400" spc="-180" dirty="0">
                <a:solidFill>
                  <a:srgbClr val="FFFFFF"/>
                </a:solidFill>
              </a:rPr>
              <a:t> </a:t>
            </a:r>
            <a:r>
              <a:rPr sz="4400" dirty="0">
                <a:solidFill>
                  <a:srgbClr val="FF6600"/>
                </a:solidFill>
              </a:rPr>
              <a:t>G2M</a:t>
            </a:r>
            <a:r>
              <a:rPr sz="4400" spc="-155" dirty="0">
                <a:solidFill>
                  <a:srgbClr val="FF6600"/>
                </a:solidFill>
              </a:rPr>
              <a:t> </a:t>
            </a:r>
            <a:r>
              <a:rPr sz="4400" spc="-10" dirty="0">
                <a:solidFill>
                  <a:srgbClr val="FF6600"/>
                </a:solidFill>
              </a:rPr>
              <a:t>Insight</a:t>
            </a:r>
            <a:r>
              <a:rPr sz="4400" spc="-135" dirty="0">
                <a:solidFill>
                  <a:srgbClr val="FF6600"/>
                </a:solidFill>
              </a:rPr>
              <a:t> </a:t>
            </a:r>
            <a:r>
              <a:rPr sz="4400" dirty="0">
                <a:solidFill>
                  <a:srgbClr val="FF6600"/>
                </a:solidFill>
              </a:rPr>
              <a:t>For</a:t>
            </a:r>
            <a:r>
              <a:rPr sz="4400" spc="-130" dirty="0">
                <a:solidFill>
                  <a:srgbClr val="FF6600"/>
                </a:solidFill>
              </a:rPr>
              <a:t> </a:t>
            </a:r>
            <a:r>
              <a:rPr sz="4400" dirty="0">
                <a:solidFill>
                  <a:srgbClr val="FF6600"/>
                </a:solidFill>
              </a:rPr>
              <a:t>Cab</a:t>
            </a:r>
            <a:r>
              <a:rPr sz="4400" spc="-135" dirty="0">
                <a:solidFill>
                  <a:srgbClr val="FF6600"/>
                </a:solidFill>
              </a:rPr>
              <a:t> </a:t>
            </a:r>
            <a:r>
              <a:rPr sz="4400" spc="-35" dirty="0">
                <a:solidFill>
                  <a:srgbClr val="FF6600"/>
                </a:solidFill>
              </a:rPr>
              <a:t>Investment</a:t>
            </a:r>
            <a:r>
              <a:rPr sz="4400" spc="-135" dirty="0">
                <a:solidFill>
                  <a:srgbClr val="FF6600"/>
                </a:solidFill>
              </a:rPr>
              <a:t> </a:t>
            </a:r>
            <a:r>
              <a:rPr sz="4400" spc="-20" dirty="0">
                <a:solidFill>
                  <a:srgbClr val="FF6600"/>
                </a:solidFill>
              </a:rPr>
              <a:t>Firm</a:t>
            </a:r>
            <a:endParaRPr sz="4400" dirty="0"/>
          </a:p>
        </p:txBody>
      </p:sp>
      <p:sp>
        <p:nvSpPr>
          <p:cNvPr id="5" name="object 5"/>
          <p:cNvSpPr txBox="1"/>
          <p:nvPr/>
        </p:nvSpPr>
        <p:spPr>
          <a:xfrm>
            <a:off x="949858" y="3064891"/>
            <a:ext cx="4688942" cy="1179169"/>
          </a:xfrm>
          <a:prstGeom prst="rect">
            <a:avLst/>
          </a:prstGeom>
        </p:spPr>
        <p:txBody>
          <a:bodyPr vert="horz" wrap="square" lIns="0" tIns="12065" rIns="0" bIns="0" rtlCol="0">
            <a:spAutoFit/>
          </a:bodyPr>
          <a:lstStyle/>
          <a:p>
            <a:pPr marL="12700" marR="5080">
              <a:lnSpc>
                <a:spcPct val="100000"/>
              </a:lnSpc>
              <a:spcBef>
                <a:spcPts val="95"/>
              </a:spcBef>
            </a:pPr>
            <a:r>
              <a:rPr sz="2500" spc="-20" dirty="0">
                <a:solidFill>
                  <a:srgbClr val="FF6600"/>
                </a:solidFill>
                <a:latin typeface="Carlito"/>
                <a:cs typeface="Carlito"/>
              </a:rPr>
              <a:t>Data</a:t>
            </a:r>
            <a:r>
              <a:rPr sz="2500" spc="-125" dirty="0">
                <a:solidFill>
                  <a:srgbClr val="FF6600"/>
                </a:solidFill>
                <a:latin typeface="Carlito"/>
                <a:cs typeface="Carlito"/>
              </a:rPr>
              <a:t> </a:t>
            </a:r>
            <a:r>
              <a:rPr sz="2500" spc="-10" dirty="0">
                <a:solidFill>
                  <a:srgbClr val="FF6600"/>
                </a:solidFill>
                <a:latin typeface="Carlito"/>
                <a:cs typeface="Carlito"/>
              </a:rPr>
              <a:t>Science</a:t>
            </a:r>
            <a:r>
              <a:rPr sz="2500" spc="-90" dirty="0">
                <a:solidFill>
                  <a:srgbClr val="FF6600"/>
                </a:solidFill>
                <a:latin typeface="Carlito"/>
                <a:cs typeface="Carlito"/>
              </a:rPr>
              <a:t> </a:t>
            </a:r>
            <a:r>
              <a:rPr sz="2500" spc="-10" dirty="0">
                <a:solidFill>
                  <a:srgbClr val="FF6600"/>
                </a:solidFill>
                <a:latin typeface="Carlito"/>
                <a:cs typeface="Carlito"/>
              </a:rPr>
              <a:t>Virtual</a:t>
            </a:r>
            <a:r>
              <a:rPr sz="2500" spc="-110" dirty="0">
                <a:solidFill>
                  <a:srgbClr val="FF6600"/>
                </a:solidFill>
                <a:latin typeface="Carlito"/>
                <a:cs typeface="Carlito"/>
              </a:rPr>
              <a:t> </a:t>
            </a:r>
            <a:r>
              <a:rPr sz="2500" spc="-10" dirty="0">
                <a:solidFill>
                  <a:srgbClr val="FF6600"/>
                </a:solidFill>
                <a:latin typeface="Carlito"/>
                <a:cs typeface="Carlito"/>
              </a:rPr>
              <a:t>Internship</a:t>
            </a:r>
            <a:endParaRPr lang="en-US" sz="2500" spc="-10" dirty="0">
              <a:solidFill>
                <a:srgbClr val="FF6600"/>
              </a:solidFill>
              <a:latin typeface="Carlito"/>
              <a:cs typeface="Carlito"/>
            </a:endParaRPr>
          </a:p>
          <a:p>
            <a:pPr marL="12700" marR="5080">
              <a:lnSpc>
                <a:spcPct val="100000"/>
              </a:lnSpc>
              <a:spcBef>
                <a:spcPts val="95"/>
              </a:spcBef>
            </a:pPr>
            <a:r>
              <a:rPr sz="2500" spc="-20" dirty="0">
                <a:solidFill>
                  <a:srgbClr val="FFFFFF"/>
                </a:solidFill>
                <a:latin typeface="Carlito"/>
                <a:cs typeface="Carlito"/>
              </a:rPr>
              <a:t>Submitted</a:t>
            </a:r>
            <a:r>
              <a:rPr sz="2500" spc="-85" dirty="0">
                <a:solidFill>
                  <a:srgbClr val="FFFFFF"/>
                </a:solidFill>
                <a:latin typeface="Carlito"/>
                <a:cs typeface="Carlito"/>
              </a:rPr>
              <a:t> </a:t>
            </a:r>
            <a:r>
              <a:rPr sz="2500" dirty="0">
                <a:solidFill>
                  <a:srgbClr val="FFFFFF"/>
                </a:solidFill>
                <a:latin typeface="Carlito"/>
                <a:cs typeface="Carlito"/>
              </a:rPr>
              <a:t>by:</a:t>
            </a:r>
            <a:r>
              <a:rPr sz="2500" spc="-105" dirty="0">
                <a:solidFill>
                  <a:srgbClr val="FFFFFF"/>
                </a:solidFill>
                <a:latin typeface="Carlito"/>
                <a:cs typeface="Carlito"/>
              </a:rPr>
              <a:t> </a:t>
            </a:r>
            <a:r>
              <a:rPr lang="en-US" sz="2500" spc="-10" dirty="0">
                <a:solidFill>
                  <a:srgbClr val="FF6600"/>
                </a:solidFill>
                <a:latin typeface="Carlito"/>
                <a:cs typeface="Carlito"/>
              </a:rPr>
              <a:t>Aparna </a:t>
            </a:r>
            <a:r>
              <a:rPr lang="en-US" sz="2500" spc="-10" dirty="0" err="1">
                <a:solidFill>
                  <a:srgbClr val="FF6600"/>
                </a:solidFill>
                <a:latin typeface="Carlito"/>
                <a:cs typeface="Carlito"/>
              </a:rPr>
              <a:t>Virupakshi</a:t>
            </a:r>
            <a:endParaRPr sz="2500" dirty="0">
              <a:latin typeface="Carlito"/>
              <a:cs typeface="Carlito"/>
            </a:endParaRPr>
          </a:p>
          <a:p>
            <a:pPr marL="12700">
              <a:lnSpc>
                <a:spcPct val="100000"/>
              </a:lnSpc>
            </a:pPr>
            <a:r>
              <a:rPr sz="2500" spc="-10" dirty="0">
                <a:solidFill>
                  <a:srgbClr val="FFFFFF"/>
                </a:solidFill>
                <a:latin typeface="Carlito"/>
                <a:cs typeface="Carlito"/>
              </a:rPr>
              <a:t>Date:</a:t>
            </a:r>
            <a:r>
              <a:rPr sz="2500" spc="-75" dirty="0">
                <a:solidFill>
                  <a:srgbClr val="FFFFFF"/>
                </a:solidFill>
                <a:latin typeface="Carlito"/>
                <a:cs typeface="Carlito"/>
              </a:rPr>
              <a:t> </a:t>
            </a:r>
            <a:r>
              <a:rPr sz="2500" spc="-10" dirty="0">
                <a:solidFill>
                  <a:srgbClr val="FF6600"/>
                </a:solidFill>
                <a:latin typeface="Carlito"/>
                <a:cs typeface="Carlito"/>
              </a:rPr>
              <a:t>13-</a:t>
            </a:r>
            <a:r>
              <a:rPr lang="en-US" sz="2500" spc="-30" dirty="0">
                <a:solidFill>
                  <a:srgbClr val="FF6600"/>
                </a:solidFill>
                <a:latin typeface="Carlito"/>
                <a:cs typeface="Carlito"/>
              </a:rPr>
              <a:t>June</a:t>
            </a:r>
            <a:r>
              <a:rPr sz="2500" spc="-30" dirty="0">
                <a:solidFill>
                  <a:srgbClr val="FF6600"/>
                </a:solidFill>
                <a:latin typeface="Carlito"/>
                <a:cs typeface="Carlito"/>
              </a:rPr>
              <a:t>-</a:t>
            </a:r>
            <a:r>
              <a:rPr sz="2500" spc="-20" dirty="0">
                <a:solidFill>
                  <a:srgbClr val="FF6600"/>
                </a:solidFill>
                <a:latin typeface="Carlito"/>
                <a:cs typeface="Carlito"/>
              </a:rPr>
              <a:t>202</a:t>
            </a:r>
            <a:r>
              <a:rPr lang="en-US" sz="2500" spc="-20" dirty="0">
                <a:solidFill>
                  <a:srgbClr val="FF6600"/>
                </a:solidFill>
                <a:latin typeface="Carlito"/>
                <a:cs typeface="Carlito"/>
              </a:rPr>
              <a:t>4</a:t>
            </a:r>
            <a:endParaRPr sz="2500" dirty="0">
              <a:latin typeface="Carlito"/>
              <a:cs typeface="Carli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3100" y="969645"/>
            <a:ext cx="2775585" cy="1674817"/>
          </a:xfrm>
          <a:prstGeom prst="rect">
            <a:avLst/>
          </a:prstGeom>
        </p:spPr>
        <p:txBody>
          <a:bodyPr vert="horz" wrap="square" lIns="0" tIns="12700" rIns="0" bIns="0" rtlCol="0">
            <a:spAutoFit/>
          </a:bodyPr>
          <a:lstStyle/>
          <a:p>
            <a:pPr marL="12700">
              <a:lnSpc>
                <a:spcPct val="100000"/>
              </a:lnSpc>
              <a:spcBef>
                <a:spcPts val="100"/>
              </a:spcBef>
            </a:pPr>
            <a:r>
              <a:rPr sz="3600" spc="-85" dirty="0">
                <a:latin typeface="Times New Roman" panose="02020603050405020304" pitchFamily="18" charset="0"/>
                <a:cs typeface="Times New Roman" panose="02020603050405020304" pitchFamily="18" charset="0"/>
              </a:rPr>
              <a:t>Payment</a:t>
            </a:r>
            <a:r>
              <a:rPr sz="3600" spc="-65" dirty="0">
                <a:latin typeface="Times New Roman" panose="02020603050405020304" pitchFamily="18" charset="0"/>
                <a:cs typeface="Times New Roman" panose="02020603050405020304" pitchFamily="18" charset="0"/>
              </a:rPr>
              <a:t> </a:t>
            </a:r>
            <a:r>
              <a:rPr sz="3600" spc="-15" dirty="0">
                <a:latin typeface="Times New Roman" panose="02020603050405020304" pitchFamily="18" charset="0"/>
                <a:cs typeface="Times New Roman" panose="02020603050405020304" pitchFamily="18" charset="0"/>
              </a:rPr>
              <a:t>Mode</a:t>
            </a:r>
            <a:r>
              <a:rPr lang="en-US" sz="3600" spc="-15" dirty="0">
                <a:latin typeface="Times New Roman" panose="02020603050405020304" pitchFamily="18" charset="0"/>
                <a:cs typeface="Times New Roman" panose="02020603050405020304" pitchFamily="18" charset="0"/>
              </a:rPr>
              <a:t> In Both Companies</a:t>
            </a:r>
            <a:endParaRPr sz="3600" dirty="0">
              <a:latin typeface="Times New Roman" panose="02020603050405020304" pitchFamily="18" charset="0"/>
              <a:cs typeface="Times New Roman" panose="02020603050405020304" pitchFamily="18" charset="0"/>
            </a:endParaRPr>
          </a:p>
        </p:txBody>
      </p:sp>
      <p:sp>
        <p:nvSpPr>
          <p:cNvPr id="3" name="object 3"/>
          <p:cNvSpPr/>
          <p:nvPr/>
        </p:nvSpPr>
        <p:spPr>
          <a:xfrm>
            <a:off x="668152" y="2895600"/>
            <a:ext cx="3685540" cy="0"/>
          </a:xfrm>
          <a:custGeom>
            <a:avLst/>
            <a:gdLst/>
            <a:ahLst/>
            <a:cxnLst/>
            <a:rect l="l" t="t" r="r" b="b"/>
            <a:pathLst>
              <a:path w="3685540">
                <a:moveTo>
                  <a:pt x="0" y="0"/>
                </a:moveTo>
                <a:lnTo>
                  <a:pt x="3685032" y="0"/>
                </a:lnTo>
              </a:path>
            </a:pathLst>
          </a:custGeom>
          <a:ln w="22225">
            <a:solidFill>
              <a:srgbClr val="E7E6E6"/>
            </a:solidFill>
          </a:ln>
        </p:spPr>
        <p:txBody>
          <a:bodyPr wrap="square" lIns="0" tIns="0" rIns="0" bIns="0" rtlCol="0"/>
          <a:lstStyle/>
          <a:p>
            <a:endParaRPr/>
          </a:p>
        </p:txBody>
      </p:sp>
      <p:sp>
        <p:nvSpPr>
          <p:cNvPr id="4" name="object 4"/>
          <p:cNvSpPr txBox="1"/>
          <p:nvPr/>
        </p:nvSpPr>
        <p:spPr>
          <a:xfrm>
            <a:off x="668152" y="3048000"/>
            <a:ext cx="3374390" cy="2622898"/>
          </a:xfrm>
          <a:prstGeom prst="rect">
            <a:avLst/>
          </a:prstGeom>
        </p:spPr>
        <p:txBody>
          <a:bodyPr vert="horz" wrap="square" lIns="0" tIns="37465" rIns="0" bIns="0" rtlCol="0">
            <a:spAutoFit/>
          </a:bodyPr>
          <a:lstStyle/>
          <a:p>
            <a:pPr marL="241300" marR="5080" indent="-228600">
              <a:lnSpc>
                <a:spcPct val="150000"/>
              </a:lnSpc>
              <a:spcBef>
                <a:spcPts val="295"/>
              </a:spcBef>
              <a:buFont typeface="Arial"/>
              <a:buChar char="•"/>
              <a:tabLst>
                <a:tab pos="241300" algn="l"/>
              </a:tabLst>
            </a:pPr>
            <a:r>
              <a:rPr lang="en-US" sz="1400" dirty="0">
                <a:solidFill>
                  <a:schemeClr val="bg1"/>
                </a:solidFill>
                <a:latin typeface="Times New Roman" panose="02020603050405020304" pitchFamily="18" charset="0"/>
                <a:cs typeface="Times New Roman" panose="02020603050405020304" pitchFamily="18" charset="0"/>
              </a:rPr>
              <a:t>For Yellow Cab, the number of card payments is almost double the number of cash payments. This indicates a strong preference for cashless transactions among Yellow Cab users.</a:t>
            </a:r>
          </a:p>
          <a:p>
            <a:pPr marL="241300" marR="5080" indent="-228600">
              <a:lnSpc>
                <a:spcPct val="150000"/>
              </a:lnSpc>
              <a:spcBef>
                <a:spcPts val="295"/>
              </a:spcBef>
              <a:buFont typeface="Arial"/>
              <a:buChar char="•"/>
              <a:tabLst>
                <a:tab pos="241300" algn="l"/>
              </a:tabLst>
            </a:pPr>
            <a:r>
              <a:rPr lang="en-US" sz="1400" dirty="0">
                <a:solidFill>
                  <a:schemeClr val="bg1"/>
                </a:solidFill>
                <a:latin typeface="Times New Roman" panose="02020603050405020304" pitchFamily="18" charset="0"/>
                <a:cs typeface="Times New Roman" panose="02020603050405020304" pitchFamily="18" charset="0"/>
              </a:rPr>
              <a:t>For Pink Cab, the distribution is more even, suggesting that both payment modes are similarly popular among its users.</a:t>
            </a:r>
            <a:endParaRPr sz="1400" dirty="0">
              <a:solidFill>
                <a:schemeClr val="bg1"/>
              </a:solidFill>
              <a:latin typeface="Times New Roman" panose="02020603050405020304" pitchFamily="18" charset="0"/>
              <a:cs typeface="Times New Roman" panose="02020603050405020304" pitchFamily="18" charset="0"/>
            </a:endParaRPr>
          </a:p>
        </p:txBody>
      </p:sp>
      <p:pic>
        <p:nvPicPr>
          <p:cNvPr id="6146" name="Picture 2">
            <a:extLst>
              <a:ext uri="{FF2B5EF4-FFF2-40B4-BE49-F238E27FC236}">
                <a16:creationId xmlns:a16="http://schemas.microsoft.com/office/drawing/2014/main" id="{CA5F3800-9FA6-6E58-5C66-F8F2711194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2647" y="1387105"/>
            <a:ext cx="7252477" cy="44040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1799" y="462157"/>
            <a:ext cx="3328035" cy="1120820"/>
          </a:xfrm>
          <a:prstGeom prst="rect">
            <a:avLst/>
          </a:prstGeom>
        </p:spPr>
        <p:txBody>
          <a:bodyPr vert="horz" wrap="square" lIns="0" tIns="12700" rIns="0" bIns="0" rtlCol="0">
            <a:spAutoFit/>
          </a:bodyPr>
          <a:lstStyle/>
          <a:p>
            <a:pPr marL="12700">
              <a:lnSpc>
                <a:spcPct val="100000"/>
              </a:lnSpc>
              <a:spcBef>
                <a:spcPts val="100"/>
              </a:spcBef>
            </a:pPr>
            <a:r>
              <a:rPr sz="3600" spc="-55" dirty="0">
                <a:latin typeface="Times New Roman" panose="02020603050405020304" pitchFamily="18" charset="0"/>
                <a:cs typeface="Times New Roman" panose="02020603050405020304" pitchFamily="18" charset="0"/>
              </a:rPr>
              <a:t>Users</a:t>
            </a:r>
            <a:r>
              <a:rPr sz="3600" spc="-80" dirty="0">
                <a:latin typeface="Times New Roman" panose="02020603050405020304" pitchFamily="18" charset="0"/>
                <a:cs typeface="Times New Roman" panose="02020603050405020304" pitchFamily="18" charset="0"/>
              </a:rPr>
              <a:t> </a:t>
            </a:r>
            <a:r>
              <a:rPr lang="en-US" sz="3600" spc="-204" dirty="0">
                <a:latin typeface="Times New Roman" panose="02020603050405020304" pitchFamily="18" charset="0"/>
                <a:cs typeface="Times New Roman" panose="02020603050405020304" pitchFamily="18" charset="0"/>
              </a:rPr>
              <a:t>concerning </a:t>
            </a:r>
            <a:r>
              <a:rPr sz="3600" spc="-10" dirty="0">
                <a:latin typeface="Times New Roman" panose="02020603050405020304" pitchFamily="18" charset="0"/>
                <a:cs typeface="Times New Roman" panose="02020603050405020304" pitchFamily="18" charset="0"/>
              </a:rPr>
              <a:t>Gender</a:t>
            </a:r>
            <a:endParaRPr sz="3600" dirty="0">
              <a:latin typeface="Times New Roman" panose="02020603050405020304" pitchFamily="18" charset="0"/>
              <a:cs typeface="Times New Roman" panose="02020603050405020304" pitchFamily="18" charset="0"/>
            </a:endParaRPr>
          </a:p>
        </p:txBody>
      </p:sp>
      <p:sp>
        <p:nvSpPr>
          <p:cNvPr id="3" name="object 3"/>
          <p:cNvSpPr/>
          <p:nvPr/>
        </p:nvSpPr>
        <p:spPr>
          <a:xfrm>
            <a:off x="686955" y="1752600"/>
            <a:ext cx="3685540" cy="0"/>
          </a:xfrm>
          <a:custGeom>
            <a:avLst/>
            <a:gdLst/>
            <a:ahLst/>
            <a:cxnLst/>
            <a:rect l="l" t="t" r="r" b="b"/>
            <a:pathLst>
              <a:path w="3685540">
                <a:moveTo>
                  <a:pt x="0" y="0"/>
                </a:moveTo>
                <a:lnTo>
                  <a:pt x="3685032" y="0"/>
                </a:lnTo>
              </a:path>
            </a:pathLst>
          </a:custGeom>
          <a:ln w="22225">
            <a:solidFill>
              <a:srgbClr val="E7E6E6"/>
            </a:solidFill>
          </a:ln>
        </p:spPr>
        <p:txBody>
          <a:bodyPr wrap="square" lIns="0" tIns="0" rIns="0" bIns="0" rtlCol="0"/>
          <a:lstStyle/>
          <a:p>
            <a:endParaRPr/>
          </a:p>
        </p:txBody>
      </p:sp>
      <p:sp>
        <p:nvSpPr>
          <p:cNvPr id="4" name="object 4"/>
          <p:cNvSpPr txBox="1"/>
          <p:nvPr/>
        </p:nvSpPr>
        <p:spPr>
          <a:xfrm>
            <a:off x="686954" y="1752600"/>
            <a:ext cx="3580245" cy="4098301"/>
          </a:xfrm>
          <a:prstGeom prst="rect">
            <a:avLst/>
          </a:prstGeom>
        </p:spPr>
        <p:txBody>
          <a:bodyPr vert="horz" wrap="square" lIns="0" tIns="119380" rIns="0" bIns="0" rtlCol="0">
            <a:spAutoFit/>
          </a:bodyPr>
          <a:lstStyle/>
          <a:p>
            <a:pPr marL="298450" indent="-285750">
              <a:lnSpc>
                <a:spcPct val="150000"/>
              </a:lnSpc>
              <a:spcBef>
                <a:spcPts val="940"/>
              </a:spcBef>
              <a:buFont typeface="Wingdings" pitchFamily="2" charset="2"/>
              <a:buChar char="Ø"/>
              <a:tabLst>
                <a:tab pos="240665" algn="l"/>
              </a:tabLst>
            </a:pPr>
            <a:r>
              <a:rPr lang="en-US" sz="1400" dirty="0">
                <a:solidFill>
                  <a:schemeClr val="bg1"/>
                </a:solidFill>
                <a:latin typeface="Times New Roman" panose="02020603050405020304" pitchFamily="18" charset="0"/>
                <a:cs typeface="Times New Roman" panose="02020603050405020304" pitchFamily="18" charset="0"/>
              </a:rPr>
              <a:t>Male Customers: </a:t>
            </a:r>
          </a:p>
          <a:p>
            <a:pPr marL="12700">
              <a:lnSpc>
                <a:spcPct val="150000"/>
              </a:lnSpc>
              <a:spcBef>
                <a:spcPts val="940"/>
              </a:spcBef>
              <a:tabLst>
                <a:tab pos="240665" algn="l"/>
              </a:tabLst>
            </a:pPr>
            <a:r>
              <a:rPr lang="en-US" sz="1400" dirty="0">
                <a:solidFill>
                  <a:schemeClr val="bg1"/>
                </a:solidFill>
                <a:latin typeface="Times New Roman" panose="02020603050405020304" pitchFamily="18" charset="0"/>
                <a:cs typeface="Times New Roman" panose="02020603050405020304" pitchFamily="18" charset="0"/>
              </a:rPr>
              <a:t>Yellow Cab has a higher percentage of male customers (29.8%) compared to Pink Cab (24.2%).</a:t>
            </a:r>
          </a:p>
          <a:p>
            <a:pPr marL="298450" indent="-285750">
              <a:lnSpc>
                <a:spcPct val="150000"/>
              </a:lnSpc>
              <a:spcBef>
                <a:spcPts val="940"/>
              </a:spcBef>
              <a:buFont typeface="Wingdings" pitchFamily="2" charset="2"/>
              <a:buChar char="Ø"/>
              <a:tabLst>
                <a:tab pos="240665" algn="l"/>
              </a:tabLst>
            </a:pPr>
            <a:r>
              <a:rPr lang="en-US" sz="1400" dirty="0">
                <a:solidFill>
                  <a:schemeClr val="bg1"/>
                </a:solidFill>
                <a:latin typeface="Times New Roman" panose="02020603050405020304" pitchFamily="18" charset="0"/>
                <a:cs typeface="Times New Roman" panose="02020603050405020304" pitchFamily="18" charset="0"/>
              </a:rPr>
              <a:t>Female Customers: </a:t>
            </a:r>
          </a:p>
          <a:p>
            <a:pPr marL="12700">
              <a:lnSpc>
                <a:spcPct val="150000"/>
              </a:lnSpc>
              <a:spcBef>
                <a:spcPts val="940"/>
              </a:spcBef>
              <a:tabLst>
                <a:tab pos="240665" algn="l"/>
              </a:tabLst>
            </a:pPr>
            <a:r>
              <a:rPr lang="en-US" sz="1400" dirty="0">
                <a:solidFill>
                  <a:schemeClr val="bg1"/>
                </a:solidFill>
                <a:latin typeface="Times New Roman" panose="02020603050405020304" pitchFamily="18" charset="0"/>
                <a:cs typeface="Times New Roman" panose="02020603050405020304" pitchFamily="18" charset="0"/>
              </a:rPr>
              <a:t>Yellow Cab also has a slightly higher percentage of female customers (25.5%) compared to Pink Cab (20.5%). </a:t>
            </a:r>
          </a:p>
          <a:p>
            <a:pPr marL="12700">
              <a:lnSpc>
                <a:spcPct val="150000"/>
              </a:lnSpc>
              <a:spcBef>
                <a:spcPts val="940"/>
              </a:spcBef>
              <a:tabLst>
                <a:tab pos="240665" algn="l"/>
              </a:tabLst>
            </a:pPr>
            <a:r>
              <a:rPr lang="en-US" sz="1400" dirty="0">
                <a:solidFill>
                  <a:schemeClr val="bg1"/>
                </a:solidFill>
                <a:latin typeface="Times New Roman" panose="02020603050405020304" pitchFamily="18" charset="0"/>
                <a:cs typeface="Times New Roman" panose="02020603050405020304" pitchFamily="18" charset="0"/>
              </a:rPr>
              <a:t>Overall, Yellow Cab has a larger share of both male and female customers compared to Pink Cab.</a:t>
            </a:r>
            <a:endParaRPr sz="1400" dirty="0">
              <a:solidFill>
                <a:schemeClr val="bg1"/>
              </a:solidFill>
              <a:latin typeface="Times New Roman" panose="02020603050405020304" pitchFamily="18" charset="0"/>
              <a:cs typeface="Times New Roman" panose="02020603050405020304" pitchFamily="18" charset="0"/>
            </a:endParaRPr>
          </a:p>
        </p:txBody>
      </p:sp>
      <p:pic>
        <p:nvPicPr>
          <p:cNvPr id="7170" name="Picture 2">
            <a:extLst>
              <a:ext uri="{FF2B5EF4-FFF2-40B4-BE49-F238E27FC236}">
                <a16:creationId xmlns:a16="http://schemas.microsoft.com/office/drawing/2014/main" id="{AA1CACF6-0399-064F-2031-ED2BBEF0B1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1190282"/>
            <a:ext cx="6733224" cy="46222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4850" y="799209"/>
            <a:ext cx="2961005" cy="1120820"/>
          </a:xfrm>
          <a:prstGeom prst="rect">
            <a:avLst/>
          </a:prstGeom>
        </p:spPr>
        <p:txBody>
          <a:bodyPr vert="horz" wrap="square" lIns="0" tIns="12700" rIns="0" bIns="0" rtlCol="0">
            <a:spAutoFit/>
          </a:bodyPr>
          <a:lstStyle/>
          <a:p>
            <a:pPr marL="12700">
              <a:lnSpc>
                <a:spcPct val="100000"/>
              </a:lnSpc>
              <a:spcBef>
                <a:spcPts val="100"/>
              </a:spcBef>
            </a:pPr>
            <a:r>
              <a:rPr lang="en-US" sz="3600" spc="-55" dirty="0">
                <a:latin typeface="Times New Roman" panose="02020603050405020304" pitchFamily="18" charset="0"/>
                <a:cs typeface="Times New Roman" panose="02020603050405020304" pitchFamily="18" charset="0"/>
              </a:rPr>
              <a:t>Users</a:t>
            </a:r>
            <a:r>
              <a:rPr lang="en-US" sz="3600" spc="-80" dirty="0">
                <a:latin typeface="Times New Roman" panose="02020603050405020304" pitchFamily="18" charset="0"/>
                <a:cs typeface="Times New Roman" panose="02020603050405020304" pitchFamily="18" charset="0"/>
              </a:rPr>
              <a:t> </a:t>
            </a:r>
            <a:r>
              <a:rPr lang="en-US" sz="3600" spc="-204" dirty="0">
                <a:latin typeface="Times New Roman" panose="02020603050405020304" pitchFamily="18" charset="0"/>
                <a:cs typeface="Times New Roman" panose="02020603050405020304" pitchFamily="18" charset="0"/>
              </a:rPr>
              <a:t>concerning </a:t>
            </a:r>
            <a:r>
              <a:rPr lang="en-US" sz="3600" spc="-10" dirty="0">
                <a:latin typeface="Times New Roman" panose="02020603050405020304" pitchFamily="18" charset="0"/>
                <a:cs typeface="Times New Roman" panose="02020603050405020304" pitchFamily="18" charset="0"/>
              </a:rPr>
              <a:t>Cities</a:t>
            </a:r>
            <a:endParaRPr sz="3600" dirty="0"/>
          </a:p>
        </p:txBody>
      </p:sp>
      <p:sp>
        <p:nvSpPr>
          <p:cNvPr id="4" name="object 4"/>
          <p:cNvSpPr/>
          <p:nvPr/>
        </p:nvSpPr>
        <p:spPr>
          <a:xfrm>
            <a:off x="704850" y="2052066"/>
            <a:ext cx="3685540" cy="0"/>
          </a:xfrm>
          <a:custGeom>
            <a:avLst/>
            <a:gdLst/>
            <a:ahLst/>
            <a:cxnLst/>
            <a:rect l="l" t="t" r="r" b="b"/>
            <a:pathLst>
              <a:path w="3685540">
                <a:moveTo>
                  <a:pt x="0" y="0"/>
                </a:moveTo>
                <a:lnTo>
                  <a:pt x="3685032" y="0"/>
                </a:lnTo>
              </a:path>
            </a:pathLst>
          </a:custGeom>
          <a:ln w="22225">
            <a:solidFill>
              <a:srgbClr val="E7E6E6"/>
            </a:solidFill>
          </a:ln>
        </p:spPr>
        <p:txBody>
          <a:bodyPr wrap="square" lIns="0" tIns="0" rIns="0" bIns="0" rtlCol="0"/>
          <a:lstStyle/>
          <a:p>
            <a:endParaRPr/>
          </a:p>
        </p:txBody>
      </p:sp>
      <p:sp>
        <p:nvSpPr>
          <p:cNvPr id="6" name="object 6"/>
          <p:cNvSpPr txBox="1"/>
          <p:nvPr/>
        </p:nvSpPr>
        <p:spPr>
          <a:xfrm>
            <a:off x="704850" y="2184104"/>
            <a:ext cx="3666490" cy="1955664"/>
          </a:xfrm>
          <a:prstGeom prst="rect">
            <a:avLst/>
          </a:prstGeom>
        </p:spPr>
        <p:txBody>
          <a:bodyPr vert="horz" wrap="square" lIns="0" tIns="37465" rIns="0" bIns="0" rtlCol="0">
            <a:spAutoFit/>
          </a:bodyPr>
          <a:lstStyle/>
          <a:p>
            <a:pPr marL="298450" marR="5080" indent="-285750" algn="just">
              <a:lnSpc>
                <a:spcPct val="150000"/>
              </a:lnSpc>
              <a:spcBef>
                <a:spcPts val="295"/>
              </a:spcBef>
              <a:buFont typeface="Wingdings" pitchFamily="2" charset="2"/>
              <a:buChar char="Ø"/>
              <a:tabLst>
                <a:tab pos="241300" algn="l"/>
              </a:tabLst>
            </a:pPr>
            <a:endParaRPr lang="en-US" sz="1600" spc="-25" dirty="0">
              <a:solidFill>
                <a:srgbClr val="F1F1F1"/>
              </a:solidFill>
              <a:latin typeface="Times New Roman" panose="02020603050405020304" pitchFamily="18" charset="0"/>
              <a:cs typeface="Times New Roman" panose="02020603050405020304" pitchFamily="18" charset="0"/>
            </a:endParaRPr>
          </a:p>
          <a:p>
            <a:pPr marL="298450" marR="5080" indent="-285750" algn="just">
              <a:lnSpc>
                <a:spcPct val="150000"/>
              </a:lnSpc>
              <a:spcBef>
                <a:spcPts val="295"/>
              </a:spcBef>
              <a:buFont typeface="Wingdings" pitchFamily="2" charset="2"/>
              <a:buChar char="Ø"/>
              <a:tabLst>
                <a:tab pos="241300" algn="l"/>
              </a:tabLst>
            </a:pPr>
            <a:r>
              <a:rPr lang="en-US" sz="1600" spc="-25" dirty="0">
                <a:solidFill>
                  <a:srgbClr val="F1F1F1"/>
                </a:solidFill>
                <a:latin typeface="Times New Roman" panose="02020603050405020304" pitchFamily="18" charset="0"/>
                <a:cs typeface="Times New Roman" panose="02020603050405020304" pitchFamily="18" charset="0"/>
              </a:rPr>
              <a:t>New York City has the highest Cab Users followed by </a:t>
            </a:r>
          </a:p>
          <a:p>
            <a:pPr marL="298450" marR="5080" indent="-285750" algn="just">
              <a:lnSpc>
                <a:spcPct val="150000"/>
              </a:lnSpc>
              <a:spcBef>
                <a:spcPts val="295"/>
              </a:spcBef>
              <a:buFont typeface="Wingdings" pitchFamily="2" charset="2"/>
              <a:buChar char="Ø"/>
              <a:tabLst>
                <a:tab pos="241300" algn="l"/>
              </a:tabLst>
            </a:pPr>
            <a:r>
              <a:rPr lang="en-US" sz="1600" spc="-25" dirty="0">
                <a:solidFill>
                  <a:srgbClr val="F1F1F1"/>
                </a:solidFill>
                <a:latin typeface="Times New Roman" panose="02020603050405020304" pitchFamily="18" charset="0"/>
                <a:cs typeface="Times New Roman" panose="02020603050405020304" pitchFamily="18" charset="0"/>
              </a:rPr>
              <a:t>Chicago,</a:t>
            </a:r>
          </a:p>
          <a:p>
            <a:pPr marL="298450" marR="5080" indent="-285750" algn="just">
              <a:lnSpc>
                <a:spcPct val="150000"/>
              </a:lnSpc>
              <a:spcBef>
                <a:spcPts val="295"/>
              </a:spcBef>
              <a:buFont typeface="Wingdings" pitchFamily="2" charset="2"/>
              <a:buChar char="Ø"/>
              <a:tabLst>
                <a:tab pos="241300" algn="l"/>
              </a:tabLst>
            </a:pPr>
            <a:r>
              <a:rPr lang="en-US" sz="1600" spc="-25" dirty="0">
                <a:solidFill>
                  <a:srgbClr val="F1F1F1"/>
                </a:solidFill>
                <a:latin typeface="Times New Roman" panose="02020603050405020304" pitchFamily="18" charset="0"/>
                <a:cs typeface="Times New Roman" panose="02020603050405020304" pitchFamily="18" charset="0"/>
              </a:rPr>
              <a:t>Los Angeles</a:t>
            </a:r>
            <a:endParaRPr lang="en-US" sz="1600" dirty="0">
              <a:latin typeface="Times New Roman" panose="02020603050405020304" pitchFamily="18" charset="0"/>
              <a:cs typeface="Times New Roman" panose="02020603050405020304" pitchFamily="18" charset="0"/>
            </a:endParaRPr>
          </a:p>
        </p:txBody>
      </p:sp>
      <p:pic>
        <p:nvPicPr>
          <p:cNvPr id="8194" name="Picture 2">
            <a:extLst>
              <a:ext uri="{FF2B5EF4-FFF2-40B4-BE49-F238E27FC236}">
                <a16:creationId xmlns:a16="http://schemas.microsoft.com/office/drawing/2014/main" id="{DBF1F1D9-20A2-6FA6-1658-8F0C19C91F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4799" y="1422779"/>
            <a:ext cx="6642696" cy="43061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3100" y="609676"/>
            <a:ext cx="3624579" cy="930305"/>
          </a:xfrm>
          <a:prstGeom prst="rect">
            <a:avLst/>
          </a:prstGeom>
        </p:spPr>
        <p:txBody>
          <a:bodyPr vert="horz" wrap="square" lIns="0" tIns="372668" rIns="0" bIns="0" rtlCol="0">
            <a:spAutoFit/>
          </a:bodyPr>
          <a:lstStyle/>
          <a:p>
            <a:pPr marL="12700">
              <a:lnSpc>
                <a:spcPct val="100000"/>
              </a:lnSpc>
              <a:spcBef>
                <a:spcPts val="100"/>
              </a:spcBef>
            </a:pPr>
            <a:r>
              <a:rPr sz="3600" spc="-60" dirty="0">
                <a:latin typeface="Times New Roman" panose="02020603050405020304" pitchFamily="18" charset="0"/>
                <a:cs typeface="Times New Roman" panose="02020603050405020304" pitchFamily="18" charset="0"/>
              </a:rPr>
              <a:t>Profit</a:t>
            </a:r>
            <a:r>
              <a:rPr sz="3600" spc="-110" dirty="0">
                <a:latin typeface="Times New Roman" panose="02020603050405020304" pitchFamily="18" charset="0"/>
                <a:cs typeface="Times New Roman" panose="02020603050405020304" pitchFamily="18" charset="0"/>
              </a:rPr>
              <a:t> </a:t>
            </a:r>
            <a:r>
              <a:rPr sz="3600" spc="-45" dirty="0">
                <a:latin typeface="Times New Roman" panose="02020603050405020304" pitchFamily="18" charset="0"/>
                <a:cs typeface="Times New Roman" panose="02020603050405020304" pitchFamily="18" charset="0"/>
              </a:rPr>
              <a:t>Margin</a:t>
            </a:r>
            <a:endParaRPr sz="3600" dirty="0">
              <a:latin typeface="Times New Roman" panose="02020603050405020304" pitchFamily="18" charset="0"/>
              <a:cs typeface="Times New Roman" panose="02020603050405020304" pitchFamily="18" charset="0"/>
            </a:endParaRPr>
          </a:p>
        </p:txBody>
      </p:sp>
      <p:sp>
        <p:nvSpPr>
          <p:cNvPr id="3" name="object 3"/>
          <p:cNvSpPr/>
          <p:nvPr/>
        </p:nvSpPr>
        <p:spPr>
          <a:xfrm>
            <a:off x="704850" y="2052066"/>
            <a:ext cx="3685540" cy="0"/>
          </a:xfrm>
          <a:custGeom>
            <a:avLst/>
            <a:gdLst/>
            <a:ahLst/>
            <a:cxnLst/>
            <a:rect l="l" t="t" r="r" b="b"/>
            <a:pathLst>
              <a:path w="3685540">
                <a:moveTo>
                  <a:pt x="0" y="0"/>
                </a:moveTo>
                <a:lnTo>
                  <a:pt x="3685032" y="0"/>
                </a:lnTo>
              </a:path>
            </a:pathLst>
          </a:custGeom>
          <a:ln w="22225">
            <a:solidFill>
              <a:srgbClr val="E7E6E6"/>
            </a:solidFill>
          </a:ln>
        </p:spPr>
        <p:txBody>
          <a:bodyPr wrap="square" lIns="0" tIns="0" rIns="0" bIns="0" rtlCol="0"/>
          <a:lstStyle/>
          <a:p>
            <a:endParaRPr/>
          </a:p>
        </p:txBody>
      </p:sp>
      <p:sp>
        <p:nvSpPr>
          <p:cNvPr id="4" name="object 4"/>
          <p:cNvSpPr txBox="1"/>
          <p:nvPr/>
        </p:nvSpPr>
        <p:spPr>
          <a:xfrm>
            <a:off x="672490" y="2121788"/>
            <a:ext cx="3666490" cy="650756"/>
          </a:xfrm>
          <a:prstGeom prst="rect">
            <a:avLst/>
          </a:prstGeom>
        </p:spPr>
        <p:txBody>
          <a:bodyPr vert="horz" wrap="square" lIns="0" tIns="37465" rIns="0" bIns="0" rtlCol="0">
            <a:spAutoFit/>
          </a:bodyPr>
          <a:lstStyle/>
          <a:p>
            <a:pPr marL="241300" marR="5080" indent="-228600">
              <a:lnSpc>
                <a:spcPct val="150000"/>
              </a:lnSpc>
              <a:spcBef>
                <a:spcPts val="295"/>
              </a:spcBef>
              <a:buFont typeface="Arial"/>
              <a:buChar char="•"/>
              <a:tabLst>
                <a:tab pos="241300" algn="l"/>
              </a:tabLst>
            </a:pPr>
            <a:r>
              <a:rPr lang="en-US" sz="1400" dirty="0">
                <a:solidFill>
                  <a:srgbClr val="F1F1F1"/>
                </a:solidFill>
                <a:latin typeface="Times New Roman" panose="02020603050405020304" pitchFamily="18" charset="0"/>
                <a:cs typeface="Times New Roman" panose="02020603050405020304" pitchFamily="18" charset="0"/>
              </a:rPr>
              <a:t>Yellow cabs has a higher profit margin (297.922) Compared to Pink Cab</a:t>
            </a:r>
            <a:endParaRPr sz="1400" dirty="0">
              <a:latin typeface="Times New Roman" panose="02020603050405020304" pitchFamily="18" charset="0"/>
              <a:cs typeface="Times New Roman" panose="02020603050405020304" pitchFamily="18" charset="0"/>
            </a:endParaRPr>
          </a:p>
        </p:txBody>
      </p:sp>
      <p:pic>
        <p:nvPicPr>
          <p:cNvPr id="9218" name="Picture 2">
            <a:extLst>
              <a:ext uri="{FF2B5EF4-FFF2-40B4-BE49-F238E27FC236}">
                <a16:creationId xmlns:a16="http://schemas.microsoft.com/office/drawing/2014/main" id="{89B6A323-C2B6-701D-8107-7B5563AD7C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6492" y="1752600"/>
            <a:ext cx="7163840" cy="4038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3100" y="609676"/>
            <a:ext cx="3624579" cy="2093701"/>
          </a:xfrm>
          <a:prstGeom prst="rect">
            <a:avLst/>
          </a:prstGeom>
        </p:spPr>
        <p:txBody>
          <a:bodyPr vert="horz" wrap="square" lIns="0" tIns="427532" rIns="0" bIns="0" rtlCol="0">
            <a:spAutoFit/>
          </a:bodyPr>
          <a:lstStyle/>
          <a:p>
            <a:pPr marL="12700">
              <a:lnSpc>
                <a:spcPct val="100000"/>
              </a:lnSpc>
              <a:spcBef>
                <a:spcPts val="100"/>
              </a:spcBef>
            </a:pPr>
            <a:r>
              <a:rPr lang="en-US" sz="3600" spc="-55" dirty="0">
                <a:latin typeface="Times New Roman" panose="02020603050405020304" pitchFamily="18" charset="0"/>
                <a:cs typeface="Times New Roman" panose="02020603050405020304" pitchFamily="18" charset="0"/>
              </a:rPr>
              <a:t>Average Profit Margin With Respect to Year</a:t>
            </a:r>
            <a:endParaRPr sz="3600" dirty="0">
              <a:latin typeface="Times New Roman" panose="02020603050405020304" pitchFamily="18" charset="0"/>
              <a:cs typeface="Times New Roman" panose="02020603050405020304" pitchFamily="18" charset="0"/>
            </a:endParaRPr>
          </a:p>
        </p:txBody>
      </p:sp>
      <p:sp>
        <p:nvSpPr>
          <p:cNvPr id="3" name="object 3"/>
          <p:cNvSpPr/>
          <p:nvPr/>
        </p:nvSpPr>
        <p:spPr>
          <a:xfrm>
            <a:off x="642619" y="2895600"/>
            <a:ext cx="3685540" cy="0"/>
          </a:xfrm>
          <a:custGeom>
            <a:avLst/>
            <a:gdLst/>
            <a:ahLst/>
            <a:cxnLst/>
            <a:rect l="l" t="t" r="r" b="b"/>
            <a:pathLst>
              <a:path w="3685540">
                <a:moveTo>
                  <a:pt x="0" y="0"/>
                </a:moveTo>
                <a:lnTo>
                  <a:pt x="3685032" y="0"/>
                </a:lnTo>
              </a:path>
            </a:pathLst>
          </a:custGeom>
          <a:ln w="22225">
            <a:solidFill>
              <a:srgbClr val="E7E6E6"/>
            </a:solidFill>
          </a:ln>
        </p:spPr>
        <p:txBody>
          <a:bodyPr wrap="square" lIns="0" tIns="0" rIns="0" bIns="0" rtlCol="0"/>
          <a:lstStyle/>
          <a:p>
            <a:endParaRPr/>
          </a:p>
        </p:txBody>
      </p:sp>
      <p:sp>
        <p:nvSpPr>
          <p:cNvPr id="4" name="object 4"/>
          <p:cNvSpPr txBox="1"/>
          <p:nvPr/>
        </p:nvSpPr>
        <p:spPr>
          <a:xfrm>
            <a:off x="675079" y="3111575"/>
            <a:ext cx="2908300" cy="2038379"/>
          </a:xfrm>
          <a:prstGeom prst="rect">
            <a:avLst/>
          </a:prstGeom>
        </p:spPr>
        <p:txBody>
          <a:bodyPr vert="horz" wrap="square" lIns="0" tIns="119380" rIns="0" bIns="0" rtlCol="0">
            <a:spAutoFit/>
          </a:bodyPr>
          <a:lstStyle/>
          <a:p>
            <a:pPr marL="240665" indent="-227965">
              <a:lnSpc>
                <a:spcPct val="150000"/>
              </a:lnSpc>
              <a:spcBef>
                <a:spcPts val="940"/>
              </a:spcBef>
              <a:buFont typeface="Arial"/>
              <a:buChar char="•"/>
              <a:tabLst>
                <a:tab pos="240665" algn="l"/>
              </a:tabLst>
            </a:pPr>
            <a:r>
              <a:rPr lang="en-US" sz="1600" dirty="0">
                <a:solidFill>
                  <a:schemeClr val="bg1"/>
                </a:solidFill>
                <a:latin typeface="Times New Roman" panose="02020603050405020304" pitchFamily="18" charset="0"/>
                <a:cs typeface="Times New Roman" panose="02020603050405020304" pitchFamily="18" charset="0"/>
              </a:rPr>
              <a:t>The Average Profit  Margin with respect to Year is decreased</a:t>
            </a:r>
          </a:p>
          <a:p>
            <a:pPr marL="240665" indent="-227965">
              <a:lnSpc>
                <a:spcPct val="150000"/>
              </a:lnSpc>
              <a:spcBef>
                <a:spcPts val="940"/>
              </a:spcBef>
              <a:buFont typeface="Arial"/>
              <a:buChar char="•"/>
              <a:tabLst>
                <a:tab pos="240665" algn="l"/>
              </a:tabLst>
            </a:pPr>
            <a:r>
              <a:rPr lang="en-US" sz="1600" dirty="0">
                <a:solidFill>
                  <a:schemeClr val="bg1"/>
                </a:solidFill>
                <a:latin typeface="Times New Roman" panose="02020603050405020304" pitchFamily="18" charset="0"/>
                <a:cs typeface="Times New Roman" panose="02020603050405020304" pitchFamily="18" charset="0"/>
              </a:rPr>
              <a:t>Yellow cabs has a higher profit margin compare to Pink Cab</a:t>
            </a:r>
          </a:p>
        </p:txBody>
      </p:sp>
      <p:pic>
        <p:nvPicPr>
          <p:cNvPr id="10242" name="Picture 2">
            <a:extLst>
              <a:ext uri="{FF2B5EF4-FFF2-40B4-BE49-F238E27FC236}">
                <a16:creationId xmlns:a16="http://schemas.microsoft.com/office/drawing/2014/main" id="{77F4D11F-A6E3-3852-3597-257A972E05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1524000"/>
            <a:ext cx="6854745" cy="35550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3100" y="609676"/>
            <a:ext cx="3624579" cy="1557528"/>
          </a:xfrm>
          <a:prstGeom prst="rect">
            <a:avLst/>
          </a:prstGeom>
        </p:spPr>
        <p:txBody>
          <a:bodyPr vert="horz" wrap="square" lIns="0" tIns="445185" rIns="0" bIns="0" rtlCol="0">
            <a:spAutoFit/>
          </a:bodyPr>
          <a:lstStyle/>
          <a:p>
            <a:pPr marL="12700">
              <a:lnSpc>
                <a:spcPct val="100000"/>
              </a:lnSpc>
              <a:spcBef>
                <a:spcPts val="95"/>
              </a:spcBef>
            </a:pPr>
            <a:r>
              <a:rPr sz="3600" spc="-65" dirty="0">
                <a:latin typeface="Times New Roman" panose="02020603050405020304" pitchFamily="18" charset="0"/>
                <a:cs typeface="Times New Roman" panose="02020603050405020304" pitchFamily="18" charset="0"/>
              </a:rPr>
              <a:t>Average</a:t>
            </a:r>
            <a:r>
              <a:rPr sz="3600" spc="-95" dirty="0">
                <a:latin typeface="Times New Roman" panose="02020603050405020304" pitchFamily="18" charset="0"/>
                <a:cs typeface="Times New Roman" panose="02020603050405020304" pitchFamily="18" charset="0"/>
              </a:rPr>
              <a:t> </a:t>
            </a:r>
            <a:r>
              <a:rPr sz="3600" spc="-35" dirty="0">
                <a:latin typeface="Times New Roman" panose="02020603050405020304" pitchFamily="18" charset="0"/>
                <a:cs typeface="Times New Roman" panose="02020603050405020304" pitchFamily="18" charset="0"/>
              </a:rPr>
              <a:t>Income</a:t>
            </a:r>
            <a:r>
              <a:rPr sz="3600" spc="-95" dirty="0">
                <a:latin typeface="Times New Roman" panose="02020603050405020304" pitchFamily="18" charset="0"/>
                <a:cs typeface="Times New Roman" panose="02020603050405020304" pitchFamily="18" charset="0"/>
              </a:rPr>
              <a:t> </a:t>
            </a:r>
            <a:r>
              <a:rPr sz="3600" dirty="0">
                <a:latin typeface="Times New Roman" panose="02020603050405020304" pitchFamily="18" charset="0"/>
                <a:cs typeface="Times New Roman" panose="02020603050405020304" pitchFamily="18" charset="0"/>
              </a:rPr>
              <a:t>of</a:t>
            </a:r>
            <a:r>
              <a:rPr sz="3600" spc="-45" dirty="0">
                <a:latin typeface="Times New Roman" panose="02020603050405020304" pitchFamily="18" charset="0"/>
                <a:cs typeface="Times New Roman" panose="02020603050405020304" pitchFamily="18" charset="0"/>
              </a:rPr>
              <a:t> </a:t>
            </a:r>
            <a:r>
              <a:rPr sz="3600" spc="-10" dirty="0">
                <a:latin typeface="Times New Roman" panose="02020603050405020304" pitchFamily="18" charset="0"/>
                <a:cs typeface="Times New Roman" panose="02020603050405020304" pitchFamily="18" charset="0"/>
              </a:rPr>
              <a:t>Users</a:t>
            </a:r>
            <a:endParaRPr sz="3600" dirty="0">
              <a:latin typeface="Times New Roman" panose="02020603050405020304" pitchFamily="18" charset="0"/>
              <a:cs typeface="Times New Roman" panose="02020603050405020304" pitchFamily="18" charset="0"/>
            </a:endParaRPr>
          </a:p>
        </p:txBody>
      </p:sp>
      <p:sp>
        <p:nvSpPr>
          <p:cNvPr id="3" name="object 3"/>
          <p:cNvSpPr/>
          <p:nvPr/>
        </p:nvSpPr>
        <p:spPr>
          <a:xfrm>
            <a:off x="673100" y="2362200"/>
            <a:ext cx="3685540" cy="0"/>
          </a:xfrm>
          <a:custGeom>
            <a:avLst/>
            <a:gdLst/>
            <a:ahLst/>
            <a:cxnLst/>
            <a:rect l="l" t="t" r="r" b="b"/>
            <a:pathLst>
              <a:path w="3685540">
                <a:moveTo>
                  <a:pt x="0" y="0"/>
                </a:moveTo>
                <a:lnTo>
                  <a:pt x="3685032" y="0"/>
                </a:lnTo>
              </a:path>
            </a:pathLst>
          </a:custGeom>
          <a:ln w="22225">
            <a:solidFill>
              <a:srgbClr val="E7E6E6"/>
            </a:solidFill>
          </a:ln>
        </p:spPr>
        <p:txBody>
          <a:bodyPr wrap="square" lIns="0" tIns="0" rIns="0" bIns="0" rtlCol="0"/>
          <a:lstStyle/>
          <a:p>
            <a:endParaRPr/>
          </a:p>
        </p:txBody>
      </p:sp>
      <p:sp>
        <p:nvSpPr>
          <p:cNvPr id="4" name="object 4"/>
          <p:cNvSpPr txBox="1"/>
          <p:nvPr/>
        </p:nvSpPr>
        <p:spPr>
          <a:xfrm>
            <a:off x="673100" y="2762037"/>
            <a:ext cx="3665220" cy="1840247"/>
          </a:xfrm>
          <a:prstGeom prst="rect">
            <a:avLst/>
          </a:prstGeom>
        </p:spPr>
        <p:txBody>
          <a:bodyPr vert="horz" wrap="square" lIns="0" tIns="37465" rIns="0" bIns="0" rtlCol="0">
            <a:spAutoFit/>
          </a:bodyPr>
          <a:lstStyle/>
          <a:p>
            <a:pPr marL="241300" marR="5080" indent="-228600">
              <a:lnSpc>
                <a:spcPct val="150000"/>
              </a:lnSpc>
              <a:spcBef>
                <a:spcPts val="295"/>
              </a:spcBef>
              <a:buFont typeface="Arial"/>
              <a:buChar char="•"/>
              <a:tabLst>
                <a:tab pos="241300" algn="l"/>
              </a:tabLst>
            </a:pPr>
            <a:r>
              <a:rPr lang="en-US" sz="1600" dirty="0">
                <a:solidFill>
                  <a:srgbClr val="F1F1F1"/>
                </a:solidFill>
                <a:latin typeface="Times New Roman" panose="02020603050405020304" pitchFamily="18" charset="0"/>
                <a:cs typeface="Times New Roman" panose="02020603050405020304" pitchFamily="18" charset="0"/>
              </a:rPr>
              <a:t>The median income for users of both Pink Cab and Yellow Cab is around $15,000 USD/month. This is indicated by the line inside each box, representing the median.</a:t>
            </a:r>
            <a:endParaRPr sz="1600" dirty="0">
              <a:latin typeface="Times New Roman" panose="02020603050405020304" pitchFamily="18" charset="0"/>
              <a:cs typeface="Times New Roman" panose="02020603050405020304" pitchFamily="18" charset="0"/>
            </a:endParaRPr>
          </a:p>
        </p:txBody>
      </p:sp>
      <p:pic>
        <p:nvPicPr>
          <p:cNvPr id="11266" name="Picture 2">
            <a:extLst>
              <a:ext uri="{FF2B5EF4-FFF2-40B4-BE49-F238E27FC236}">
                <a16:creationId xmlns:a16="http://schemas.microsoft.com/office/drawing/2014/main" id="{1B4C4DE9-4616-23B1-1909-A9E853F0A9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1828800"/>
            <a:ext cx="6629578" cy="36877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3100" y="609676"/>
            <a:ext cx="3624579" cy="2131275"/>
          </a:xfrm>
          <a:prstGeom prst="rect">
            <a:avLst/>
          </a:prstGeom>
        </p:spPr>
        <p:txBody>
          <a:bodyPr vert="horz" wrap="square" lIns="0" tIns="464743" rIns="0" bIns="0" rtlCol="0">
            <a:spAutoFit/>
          </a:bodyPr>
          <a:lstStyle/>
          <a:p>
            <a:pPr marL="12700">
              <a:lnSpc>
                <a:spcPct val="100000"/>
              </a:lnSpc>
              <a:spcBef>
                <a:spcPts val="105"/>
              </a:spcBef>
            </a:pPr>
            <a:r>
              <a:rPr lang="en-US" sz="3600" spc="-25" dirty="0">
                <a:latin typeface="Times New Roman" panose="02020603050405020304" pitchFamily="18" charset="0"/>
                <a:cs typeface="Times New Roman" panose="02020603050405020304" pitchFamily="18" charset="0"/>
              </a:rPr>
              <a:t>Price Charged With Respect to KM Travelled</a:t>
            </a:r>
            <a:endParaRPr sz="3600" spc="-10" dirty="0">
              <a:latin typeface="Times New Roman" panose="02020603050405020304" pitchFamily="18" charset="0"/>
              <a:cs typeface="Times New Roman" panose="02020603050405020304" pitchFamily="18" charset="0"/>
            </a:endParaRPr>
          </a:p>
        </p:txBody>
      </p:sp>
      <p:sp>
        <p:nvSpPr>
          <p:cNvPr id="3" name="object 3"/>
          <p:cNvSpPr/>
          <p:nvPr/>
        </p:nvSpPr>
        <p:spPr>
          <a:xfrm>
            <a:off x="642619" y="2819400"/>
            <a:ext cx="3685540" cy="0"/>
          </a:xfrm>
          <a:custGeom>
            <a:avLst/>
            <a:gdLst/>
            <a:ahLst/>
            <a:cxnLst/>
            <a:rect l="l" t="t" r="r" b="b"/>
            <a:pathLst>
              <a:path w="3685540">
                <a:moveTo>
                  <a:pt x="0" y="0"/>
                </a:moveTo>
                <a:lnTo>
                  <a:pt x="3685032" y="0"/>
                </a:lnTo>
              </a:path>
            </a:pathLst>
          </a:custGeom>
          <a:ln w="22225">
            <a:solidFill>
              <a:srgbClr val="E7E6E6"/>
            </a:solidFill>
          </a:ln>
        </p:spPr>
        <p:txBody>
          <a:bodyPr wrap="square" lIns="0" tIns="0" rIns="0" bIns="0" rtlCol="0"/>
          <a:lstStyle/>
          <a:p>
            <a:endParaRPr/>
          </a:p>
        </p:txBody>
      </p:sp>
      <p:pic>
        <p:nvPicPr>
          <p:cNvPr id="12292" name="Picture 4">
            <a:extLst>
              <a:ext uri="{FF2B5EF4-FFF2-40B4-BE49-F238E27FC236}">
                <a16:creationId xmlns:a16="http://schemas.microsoft.com/office/drawing/2014/main" id="{8B7EEEEE-F3EA-CBDF-A2E5-F49123C37D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1600200"/>
            <a:ext cx="6955473" cy="388619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3B7A90A-F825-2E30-A864-F8B82977FE1E}"/>
              </a:ext>
            </a:extLst>
          </p:cNvPr>
          <p:cNvSpPr txBox="1"/>
          <p:nvPr/>
        </p:nvSpPr>
        <p:spPr>
          <a:xfrm>
            <a:off x="550877" y="2971800"/>
            <a:ext cx="3839513" cy="2962093"/>
          </a:xfrm>
          <a:prstGeom prst="rect">
            <a:avLst/>
          </a:prstGeom>
          <a:noFill/>
        </p:spPr>
        <p:txBody>
          <a:bodyPr wrap="square" rtlCol="0">
            <a:spAutoFit/>
          </a:bodyPr>
          <a:lstStyle/>
          <a:p>
            <a:pPr marL="285750" indent="-285750">
              <a:lnSpc>
                <a:spcPct val="150000"/>
              </a:lnSpc>
              <a:buFont typeface="Wingdings" pitchFamily="2" charset="2"/>
              <a:buChar char="Ø"/>
            </a:pPr>
            <a:r>
              <a:rPr lang="en-US" sz="1400" dirty="0">
                <a:solidFill>
                  <a:schemeClr val="bg1"/>
                </a:solidFill>
                <a:latin typeface="Times New Roman" panose="02020603050405020304" pitchFamily="18" charset="0"/>
                <a:cs typeface="Times New Roman" panose="02020603050405020304" pitchFamily="18" charset="0"/>
              </a:rPr>
              <a:t>Yellow Cab: </a:t>
            </a:r>
          </a:p>
          <a:p>
            <a:pPr>
              <a:lnSpc>
                <a:spcPct val="150000"/>
              </a:lnSpc>
            </a:pPr>
            <a:r>
              <a:rPr lang="en-US" sz="1400" dirty="0">
                <a:solidFill>
                  <a:schemeClr val="bg1"/>
                </a:solidFill>
                <a:latin typeface="Times New Roman" panose="02020603050405020304" pitchFamily="18" charset="0"/>
                <a:cs typeface="Times New Roman" panose="02020603050405020304" pitchFamily="18" charset="0"/>
              </a:rPr>
              <a:t>The data points for Yellow Cab are  consistently higher compared to Pink Cab for the same distances, indicating that Yellow Cab generally</a:t>
            </a:r>
          </a:p>
          <a:p>
            <a:pPr>
              <a:lnSpc>
                <a:spcPct val="150000"/>
              </a:lnSpc>
            </a:pPr>
            <a:r>
              <a:rPr lang="en-US" sz="1400" dirty="0">
                <a:solidFill>
                  <a:schemeClr val="bg1"/>
                </a:solidFill>
                <a:latin typeface="Times New Roman" panose="02020603050405020304" pitchFamily="18" charset="0"/>
                <a:cs typeface="Times New Roman" panose="02020603050405020304" pitchFamily="18" charset="0"/>
              </a:rPr>
              <a:t>charges more for similar distances compared to Pink Cab.</a:t>
            </a:r>
          </a:p>
          <a:p>
            <a:pPr marL="285750" indent="-285750">
              <a:lnSpc>
                <a:spcPct val="150000"/>
              </a:lnSpc>
              <a:buFont typeface="Wingdings" pitchFamily="2" charset="2"/>
              <a:buChar char="Ø"/>
            </a:pPr>
            <a:r>
              <a:rPr lang="en-US" sz="1400" dirty="0">
                <a:solidFill>
                  <a:schemeClr val="bg1"/>
                </a:solidFill>
                <a:latin typeface="Times New Roman" panose="02020603050405020304" pitchFamily="18" charset="0"/>
                <a:cs typeface="Times New Roman" panose="02020603050405020304" pitchFamily="18" charset="0"/>
              </a:rPr>
              <a:t>Pink Cab:</a:t>
            </a:r>
          </a:p>
          <a:p>
            <a:pPr>
              <a:lnSpc>
                <a:spcPct val="150000"/>
              </a:lnSpc>
            </a:pPr>
            <a:r>
              <a:rPr lang="en-US" sz="1400" dirty="0">
                <a:solidFill>
                  <a:schemeClr val="bg1"/>
                </a:solidFill>
                <a:latin typeface="Times New Roman" panose="02020603050405020304" pitchFamily="18" charset="0"/>
                <a:cs typeface="Times New Roman" panose="02020603050405020304" pitchFamily="18" charset="0"/>
              </a:rPr>
              <a:t>The data points for Pink Cab are lower, showing that Pink Cab charges less for the same distance.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3100" y="937640"/>
            <a:ext cx="3328035" cy="3134190"/>
          </a:xfrm>
          <a:prstGeom prst="rect">
            <a:avLst/>
          </a:prstGeom>
        </p:spPr>
        <p:txBody>
          <a:bodyPr vert="horz" wrap="square" lIns="0" tIns="42544" rIns="0" bIns="0" rtlCol="0">
            <a:spAutoFit/>
          </a:bodyPr>
          <a:lstStyle/>
          <a:p>
            <a:pPr marL="12700" marR="5080">
              <a:lnSpc>
                <a:spcPct val="92600"/>
              </a:lnSpc>
              <a:spcBef>
                <a:spcPts val="334"/>
              </a:spcBef>
            </a:pPr>
            <a:r>
              <a:rPr sz="3600" spc="-40" dirty="0">
                <a:latin typeface="Times New Roman" panose="02020603050405020304" pitchFamily="18" charset="0"/>
                <a:cs typeface="Times New Roman" panose="02020603050405020304" pitchFamily="18" charset="0"/>
              </a:rPr>
              <a:t>Hypothesis</a:t>
            </a:r>
            <a:r>
              <a:rPr sz="3600" spc="-85" dirty="0">
                <a:latin typeface="Times New Roman" panose="02020603050405020304" pitchFamily="18" charset="0"/>
                <a:cs typeface="Times New Roman" panose="02020603050405020304" pitchFamily="18" charset="0"/>
              </a:rPr>
              <a:t> </a:t>
            </a:r>
            <a:r>
              <a:rPr sz="3600" dirty="0">
                <a:latin typeface="Times New Roman" panose="02020603050405020304" pitchFamily="18" charset="0"/>
                <a:cs typeface="Times New Roman" panose="02020603050405020304" pitchFamily="18" charset="0"/>
              </a:rPr>
              <a:t>1:</a:t>
            </a:r>
            <a:r>
              <a:rPr sz="3600" spc="-70" dirty="0">
                <a:latin typeface="Times New Roman" panose="02020603050405020304" pitchFamily="18" charset="0"/>
                <a:cs typeface="Times New Roman" panose="02020603050405020304" pitchFamily="18" charset="0"/>
              </a:rPr>
              <a:t> </a:t>
            </a:r>
            <a:r>
              <a:rPr lang="en-US" sz="3600" dirty="0">
                <a:solidFill>
                  <a:srgbClr val="D9D9D9"/>
                </a:solidFill>
                <a:latin typeface="Times New Roman" panose="02020603050405020304" pitchFamily="18" charset="0"/>
                <a:cs typeface="Times New Roman" panose="02020603050405020304" pitchFamily="18" charset="0"/>
              </a:rPr>
              <a:t>Does anything make a difference in Profit regarding Payment Mode</a:t>
            </a:r>
            <a:endParaRPr sz="3600" dirty="0">
              <a:latin typeface="Times New Roman" panose="02020603050405020304" pitchFamily="18" charset="0"/>
              <a:cs typeface="Times New Roman" panose="02020603050405020304" pitchFamily="18" charset="0"/>
            </a:endParaRPr>
          </a:p>
        </p:txBody>
      </p:sp>
      <p:sp>
        <p:nvSpPr>
          <p:cNvPr id="9" name="object 9"/>
          <p:cNvSpPr txBox="1"/>
          <p:nvPr/>
        </p:nvSpPr>
        <p:spPr>
          <a:xfrm>
            <a:off x="504507" y="4258354"/>
            <a:ext cx="3665220" cy="943610"/>
          </a:xfrm>
          <a:prstGeom prst="rect">
            <a:avLst/>
          </a:prstGeom>
        </p:spPr>
        <p:txBody>
          <a:bodyPr vert="horz" wrap="square" lIns="0" tIns="37465" rIns="0" bIns="0" rtlCol="0">
            <a:spAutoFit/>
          </a:bodyPr>
          <a:lstStyle/>
          <a:p>
            <a:pPr marL="241300" marR="5080" indent="-228600">
              <a:lnSpc>
                <a:spcPts val="1510"/>
              </a:lnSpc>
              <a:spcBef>
                <a:spcPts val="295"/>
              </a:spcBef>
              <a:buFont typeface="Arial"/>
              <a:buChar char="•"/>
              <a:tabLst>
                <a:tab pos="241300" algn="l"/>
              </a:tabLst>
            </a:pPr>
            <a:r>
              <a:rPr sz="1400" dirty="0">
                <a:solidFill>
                  <a:srgbClr val="F1F1F1"/>
                </a:solidFill>
                <a:latin typeface="Times New Roman" panose="02020603050405020304" pitchFamily="18" charset="0"/>
                <a:cs typeface="Times New Roman" panose="02020603050405020304" pitchFamily="18" charset="0"/>
              </a:rPr>
              <a:t>H0:</a:t>
            </a:r>
            <a:r>
              <a:rPr sz="1400" spc="60" dirty="0">
                <a:solidFill>
                  <a:srgbClr val="F1F1F1"/>
                </a:solidFill>
                <a:latin typeface="Times New Roman" panose="02020603050405020304" pitchFamily="18" charset="0"/>
                <a:cs typeface="Times New Roman" panose="02020603050405020304" pitchFamily="18" charset="0"/>
              </a:rPr>
              <a:t> </a:t>
            </a:r>
            <a:r>
              <a:rPr sz="1400" dirty="0">
                <a:solidFill>
                  <a:srgbClr val="F1F1F1"/>
                </a:solidFill>
                <a:latin typeface="Times New Roman" panose="02020603050405020304" pitchFamily="18" charset="0"/>
                <a:cs typeface="Times New Roman" panose="02020603050405020304" pitchFamily="18" charset="0"/>
              </a:rPr>
              <a:t>There</a:t>
            </a:r>
            <a:r>
              <a:rPr sz="1400" spc="70" dirty="0">
                <a:solidFill>
                  <a:srgbClr val="F1F1F1"/>
                </a:solidFill>
                <a:latin typeface="Times New Roman" panose="02020603050405020304" pitchFamily="18" charset="0"/>
                <a:cs typeface="Times New Roman" panose="02020603050405020304" pitchFamily="18" charset="0"/>
              </a:rPr>
              <a:t> </a:t>
            </a:r>
            <a:r>
              <a:rPr sz="1400" dirty="0">
                <a:solidFill>
                  <a:srgbClr val="F1F1F1"/>
                </a:solidFill>
                <a:latin typeface="Times New Roman" panose="02020603050405020304" pitchFamily="18" charset="0"/>
                <a:cs typeface="Times New Roman" panose="02020603050405020304" pitchFamily="18" charset="0"/>
              </a:rPr>
              <a:t>is</a:t>
            </a:r>
            <a:r>
              <a:rPr sz="1400" spc="55" dirty="0">
                <a:solidFill>
                  <a:srgbClr val="F1F1F1"/>
                </a:solidFill>
                <a:latin typeface="Times New Roman" panose="02020603050405020304" pitchFamily="18" charset="0"/>
                <a:cs typeface="Times New Roman" panose="02020603050405020304" pitchFamily="18" charset="0"/>
              </a:rPr>
              <a:t> </a:t>
            </a:r>
            <a:r>
              <a:rPr sz="1400" dirty="0">
                <a:solidFill>
                  <a:srgbClr val="F1F1F1"/>
                </a:solidFill>
                <a:latin typeface="Times New Roman" panose="02020603050405020304" pitchFamily="18" charset="0"/>
                <a:cs typeface="Times New Roman" panose="02020603050405020304" pitchFamily="18" charset="0"/>
              </a:rPr>
              <a:t>no</a:t>
            </a:r>
            <a:r>
              <a:rPr sz="1400" spc="70" dirty="0">
                <a:solidFill>
                  <a:srgbClr val="F1F1F1"/>
                </a:solidFill>
                <a:latin typeface="Times New Roman" panose="02020603050405020304" pitchFamily="18" charset="0"/>
                <a:cs typeface="Times New Roman" panose="02020603050405020304" pitchFamily="18" charset="0"/>
              </a:rPr>
              <a:t> </a:t>
            </a:r>
            <a:r>
              <a:rPr sz="1400" spc="-10" dirty="0">
                <a:solidFill>
                  <a:srgbClr val="F1F1F1"/>
                </a:solidFill>
                <a:latin typeface="Times New Roman" panose="02020603050405020304" pitchFamily="18" charset="0"/>
                <a:cs typeface="Times New Roman" panose="02020603050405020304" pitchFamily="18" charset="0"/>
              </a:rPr>
              <a:t>difference</a:t>
            </a:r>
            <a:r>
              <a:rPr sz="1400" spc="70" dirty="0">
                <a:solidFill>
                  <a:srgbClr val="F1F1F1"/>
                </a:solidFill>
                <a:latin typeface="Times New Roman" panose="02020603050405020304" pitchFamily="18" charset="0"/>
                <a:cs typeface="Times New Roman" panose="02020603050405020304" pitchFamily="18" charset="0"/>
              </a:rPr>
              <a:t> </a:t>
            </a:r>
            <a:r>
              <a:rPr sz="1400" spc="-10" dirty="0">
                <a:solidFill>
                  <a:srgbClr val="F1F1F1"/>
                </a:solidFill>
                <a:latin typeface="Times New Roman" panose="02020603050405020304" pitchFamily="18" charset="0"/>
                <a:cs typeface="Times New Roman" panose="02020603050405020304" pitchFamily="18" charset="0"/>
              </a:rPr>
              <a:t>regarding</a:t>
            </a:r>
            <a:r>
              <a:rPr sz="1400" spc="70" dirty="0">
                <a:solidFill>
                  <a:srgbClr val="F1F1F1"/>
                </a:solidFill>
                <a:latin typeface="Times New Roman" panose="02020603050405020304" pitchFamily="18" charset="0"/>
                <a:cs typeface="Times New Roman" panose="02020603050405020304" pitchFamily="18" charset="0"/>
              </a:rPr>
              <a:t> </a:t>
            </a:r>
            <a:r>
              <a:rPr lang="en-US" sz="1400" dirty="0">
                <a:solidFill>
                  <a:srgbClr val="F1F1F1"/>
                </a:solidFill>
                <a:latin typeface="Times New Roman" panose="02020603050405020304" pitchFamily="18" charset="0"/>
                <a:cs typeface="Times New Roman" panose="02020603050405020304" pitchFamily="18" charset="0"/>
              </a:rPr>
              <a:t>payment mode</a:t>
            </a:r>
            <a:r>
              <a:rPr sz="1400" spc="70" dirty="0">
                <a:solidFill>
                  <a:srgbClr val="F1F1F1"/>
                </a:solidFill>
                <a:latin typeface="Times New Roman" panose="02020603050405020304" pitchFamily="18" charset="0"/>
                <a:cs typeface="Times New Roman" panose="02020603050405020304" pitchFamily="18" charset="0"/>
              </a:rPr>
              <a:t> </a:t>
            </a:r>
            <a:r>
              <a:rPr sz="1400" spc="-25" dirty="0">
                <a:solidFill>
                  <a:srgbClr val="F1F1F1"/>
                </a:solidFill>
                <a:latin typeface="Times New Roman" panose="02020603050405020304" pitchFamily="18" charset="0"/>
                <a:cs typeface="Times New Roman" panose="02020603050405020304" pitchFamily="18" charset="0"/>
              </a:rPr>
              <a:t>in </a:t>
            </a:r>
            <a:r>
              <a:rPr sz="1400" dirty="0">
                <a:solidFill>
                  <a:srgbClr val="F1F1F1"/>
                </a:solidFill>
                <a:latin typeface="Times New Roman" panose="02020603050405020304" pitchFamily="18" charset="0"/>
                <a:cs typeface="Times New Roman" panose="02020603050405020304" pitchFamily="18" charset="0"/>
              </a:rPr>
              <a:t>both</a:t>
            </a:r>
            <a:r>
              <a:rPr sz="1400" spc="-65" dirty="0">
                <a:solidFill>
                  <a:srgbClr val="F1F1F1"/>
                </a:solidFill>
                <a:latin typeface="Times New Roman" panose="02020603050405020304" pitchFamily="18" charset="0"/>
                <a:cs typeface="Times New Roman" panose="02020603050405020304" pitchFamily="18" charset="0"/>
              </a:rPr>
              <a:t> </a:t>
            </a:r>
            <a:r>
              <a:rPr sz="1400" dirty="0">
                <a:solidFill>
                  <a:srgbClr val="F1F1F1"/>
                </a:solidFill>
                <a:latin typeface="Times New Roman" panose="02020603050405020304" pitchFamily="18" charset="0"/>
                <a:cs typeface="Times New Roman" panose="02020603050405020304" pitchFamily="18" charset="0"/>
              </a:rPr>
              <a:t>cab</a:t>
            </a:r>
            <a:r>
              <a:rPr sz="1400" spc="-65" dirty="0">
                <a:solidFill>
                  <a:srgbClr val="F1F1F1"/>
                </a:solidFill>
                <a:latin typeface="Times New Roman" panose="02020603050405020304" pitchFamily="18" charset="0"/>
                <a:cs typeface="Times New Roman" panose="02020603050405020304" pitchFamily="18" charset="0"/>
              </a:rPr>
              <a:t> </a:t>
            </a:r>
            <a:r>
              <a:rPr sz="1400" spc="-10" dirty="0">
                <a:solidFill>
                  <a:srgbClr val="F1F1F1"/>
                </a:solidFill>
                <a:latin typeface="Times New Roman" panose="02020603050405020304" pitchFamily="18" charset="0"/>
                <a:cs typeface="Times New Roman" panose="02020603050405020304" pitchFamily="18" charset="0"/>
              </a:rPr>
              <a:t>companies.</a:t>
            </a:r>
            <a:endParaRPr sz="1400" dirty="0">
              <a:latin typeface="Times New Roman" panose="02020603050405020304" pitchFamily="18" charset="0"/>
              <a:cs typeface="Times New Roman" panose="02020603050405020304" pitchFamily="18" charset="0"/>
            </a:endParaRPr>
          </a:p>
          <a:p>
            <a:pPr marL="241300" marR="5080" indent="-228600">
              <a:lnSpc>
                <a:spcPts val="1510"/>
              </a:lnSpc>
              <a:spcBef>
                <a:spcPts val="1010"/>
              </a:spcBef>
              <a:buFont typeface="Arial"/>
              <a:buChar char="•"/>
              <a:tabLst>
                <a:tab pos="241300" algn="l"/>
              </a:tabLst>
            </a:pPr>
            <a:r>
              <a:rPr sz="1400" dirty="0">
                <a:solidFill>
                  <a:srgbClr val="F1F1F1"/>
                </a:solidFill>
                <a:latin typeface="Times New Roman" panose="02020603050405020304" pitchFamily="18" charset="0"/>
                <a:cs typeface="Times New Roman" panose="02020603050405020304" pitchFamily="18" charset="0"/>
              </a:rPr>
              <a:t>H1:</a:t>
            </a:r>
            <a:r>
              <a:rPr sz="1400" spc="145" dirty="0">
                <a:solidFill>
                  <a:srgbClr val="F1F1F1"/>
                </a:solidFill>
                <a:latin typeface="Times New Roman" panose="02020603050405020304" pitchFamily="18" charset="0"/>
                <a:cs typeface="Times New Roman" panose="02020603050405020304" pitchFamily="18" charset="0"/>
              </a:rPr>
              <a:t> </a:t>
            </a:r>
            <a:r>
              <a:rPr sz="1400" dirty="0">
                <a:solidFill>
                  <a:srgbClr val="F1F1F1"/>
                </a:solidFill>
                <a:latin typeface="Times New Roman" panose="02020603050405020304" pitchFamily="18" charset="0"/>
                <a:cs typeface="Times New Roman" panose="02020603050405020304" pitchFamily="18" charset="0"/>
              </a:rPr>
              <a:t>There</a:t>
            </a:r>
            <a:r>
              <a:rPr sz="1400" spc="150" dirty="0">
                <a:solidFill>
                  <a:srgbClr val="F1F1F1"/>
                </a:solidFill>
                <a:latin typeface="Times New Roman" panose="02020603050405020304" pitchFamily="18" charset="0"/>
                <a:cs typeface="Times New Roman" panose="02020603050405020304" pitchFamily="18" charset="0"/>
              </a:rPr>
              <a:t> </a:t>
            </a:r>
            <a:r>
              <a:rPr sz="1400" dirty="0">
                <a:solidFill>
                  <a:srgbClr val="F1F1F1"/>
                </a:solidFill>
                <a:latin typeface="Times New Roman" panose="02020603050405020304" pitchFamily="18" charset="0"/>
                <a:cs typeface="Times New Roman" panose="02020603050405020304" pitchFamily="18" charset="0"/>
              </a:rPr>
              <a:t>is</a:t>
            </a:r>
            <a:r>
              <a:rPr sz="1400" spc="145" dirty="0">
                <a:solidFill>
                  <a:srgbClr val="F1F1F1"/>
                </a:solidFill>
                <a:latin typeface="Times New Roman" panose="02020603050405020304" pitchFamily="18" charset="0"/>
                <a:cs typeface="Times New Roman" panose="02020603050405020304" pitchFamily="18" charset="0"/>
              </a:rPr>
              <a:t> </a:t>
            </a:r>
            <a:r>
              <a:rPr sz="1400" dirty="0">
                <a:solidFill>
                  <a:srgbClr val="F1F1F1"/>
                </a:solidFill>
                <a:latin typeface="Times New Roman" panose="02020603050405020304" pitchFamily="18" charset="0"/>
                <a:cs typeface="Times New Roman" panose="02020603050405020304" pitchFamily="18" charset="0"/>
              </a:rPr>
              <a:t>a</a:t>
            </a:r>
            <a:r>
              <a:rPr sz="1400" spc="150" dirty="0">
                <a:solidFill>
                  <a:srgbClr val="F1F1F1"/>
                </a:solidFill>
                <a:latin typeface="Times New Roman" panose="02020603050405020304" pitchFamily="18" charset="0"/>
                <a:cs typeface="Times New Roman" panose="02020603050405020304" pitchFamily="18" charset="0"/>
              </a:rPr>
              <a:t> </a:t>
            </a:r>
            <a:r>
              <a:rPr sz="1400" dirty="0">
                <a:solidFill>
                  <a:srgbClr val="F1F1F1"/>
                </a:solidFill>
                <a:latin typeface="Times New Roman" panose="02020603050405020304" pitchFamily="18" charset="0"/>
                <a:cs typeface="Times New Roman" panose="02020603050405020304" pitchFamily="18" charset="0"/>
              </a:rPr>
              <a:t>difference</a:t>
            </a:r>
            <a:r>
              <a:rPr sz="1400" spc="155" dirty="0">
                <a:solidFill>
                  <a:srgbClr val="F1F1F1"/>
                </a:solidFill>
                <a:latin typeface="Times New Roman" panose="02020603050405020304" pitchFamily="18" charset="0"/>
                <a:cs typeface="Times New Roman" panose="02020603050405020304" pitchFamily="18" charset="0"/>
              </a:rPr>
              <a:t> </a:t>
            </a:r>
            <a:r>
              <a:rPr sz="1400" dirty="0">
                <a:solidFill>
                  <a:srgbClr val="F1F1F1"/>
                </a:solidFill>
                <a:latin typeface="Times New Roman" panose="02020603050405020304" pitchFamily="18" charset="0"/>
                <a:cs typeface="Times New Roman" panose="02020603050405020304" pitchFamily="18" charset="0"/>
              </a:rPr>
              <a:t>regarding</a:t>
            </a:r>
            <a:r>
              <a:rPr sz="1400" spc="150" dirty="0">
                <a:solidFill>
                  <a:srgbClr val="F1F1F1"/>
                </a:solidFill>
                <a:latin typeface="Times New Roman" panose="02020603050405020304" pitchFamily="18" charset="0"/>
                <a:cs typeface="Times New Roman" panose="02020603050405020304" pitchFamily="18" charset="0"/>
              </a:rPr>
              <a:t> </a:t>
            </a:r>
            <a:r>
              <a:rPr lang="en-US" sz="1400" dirty="0">
                <a:solidFill>
                  <a:srgbClr val="F1F1F1"/>
                </a:solidFill>
                <a:latin typeface="Times New Roman" panose="02020603050405020304" pitchFamily="18" charset="0"/>
                <a:cs typeface="Times New Roman" panose="02020603050405020304" pitchFamily="18" charset="0"/>
              </a:rPr>
              <a:t>payment mode</a:t>
            </a:r>
            <a:r>
              <a:rPr sz="1400" spc="145" dirty="0">
                <a:solidFill>
                  <a:srgbClr val="F1F1F1"/>
                </a:solidFill>
                <a:latin typeface="Times New Roman" panose="02020603050405020304" pitchFamily="18" charset="0"/>
                <a:cs typeface="Times New Roman" panose="02020603050405020304" pitchFamily="18" charset="0"/>
              </a:rPr>
              <a:t> </a:t>
            </a:r>
            <a:r>
              <a:rPr sz="1400" spc="-25" dirty="0">
                <a:solidFill>
                  <a:srgbClr val="F1F1F1"/>
                </a:solidFill>
                <a:latin typeface="Times New Roman" panose="02020603050405020304" pitchFamily="18" charset="0"/>
                <a:cs typeface="Times New Roman" panose="02020603050405020304" pitchFamily="18" charset="0"/>
              </a:rPr>
              <a:t>in </a:t>
            </a:r>
            <a:r>
              <a:rPr sz="1400" dirty="0">
                <a:solidFill>
                  <a:srgbClr val="F1F1F1"/>
                </a:solidFill>
                <a:latin typeface="Times New Roman" panose="02020603050405020304" pitchFamily="18" charset="0"/>
                <a:cs typeface="Times New Roman" panose="02020603050405020304" pitchFamily="18" charset="0"/>
              </a:rPr>
              <a:t>both</a:t>
            </a:r>
            <a:r>
              <a:rPr sz="1400" spc="-65" dirty="0">
                <a:solidFill>
                  <a:srgbClr val="F1F1F1"/>
                </a:solidFill>
                <a:latin typeface="Times New Roman" panose="02020603050405020304" pitchFamily="18" charset="0"/>
                <a:cs typeface="Times New Roman" panose="02020603050405020304" pitchFamily="18" charset="0"/>
              </a:rPr>
              <a:t> </a:t>
            </a:r>
            <a:r>
              <a:rPr sz="1400" dirty="0">
                <a:solidFill>
                  <a:srgbClr val="F1F1F1"/>
                </a:solidFill>
                <a:latin typeface="Times New Roman" panose="02020603050405020304" pitchFamily="18" charset="0"/>
                <a:cs typeface="Times New Roman" panose="02020603050405020304" pitchFamily="18" charset="0"/>
              </a:rPr>
              <a:t>cab</a:t>
            </a:r>
            <a:r>
              <a:rPr sz="1400" spc="-65" dirty="0">
                <a:solidFill>
                  <a:srgbClr val="F1F1F1"/>
                </a:solidFill>
                <a:latin typeface="Times New Roman" panose="02020603050405020304" pitchFamily="18" charset="0"/>
                <a:cs typeface="Times New Roman" panose="02020603050405020304" pitchFamily="18" charset="0"/>
              </a:rPr>
              <a:t> </a:t>
            </a:r>
            <a:r>
              <a:rPr sz="1400" spc="-10" dirty="0">
                <a:solidFill>
                  <a:srgbClr val="F1F1F1"/>
                </a:solidFill>
                <a:latin typeface="Times New Roman" panose="02020603050405020304" pitchFamily="18" charset="0"/>
                <a:cs typeface="Times New Roman" panose="02020603050405020304" pitchFamily="18" charset="0"/>
              </a:rPr>
              <a:t>companies.</a:t>
            </a:r>
            <a:endParaRPr sz="1400" dirty="0">
              <a:latin typeface="Times New Roman" panose="02020603050405020304" pitchFamily="18" charset="0"/>
              <a:cs typeface="Times New Roman" panose="02020603050405020304" pitchFamily="18" charset="0"/>
            </a:endParaRPr>
          </a:p>
        </p:txBody>
      </p:sp>
      <p:sp>
        <p:nvSpPr>
          <p:cNvPr id="10" name="object 10"/>
          <p:cNvSpPr txBox="1"/>
          <p:nvPr/>
        </p:nvSpPr>
        <p:spPr>
          <a:xfrm>
            <a:off x="4880864" y="5225133"/>
            <a:ext cx="4509770" cy="505267"/>
          </a:xfrm>
          <a:prstGeom prst="rect">
            <a:avLst/>
          </a:prstGeom>
        </p:spPr>
        <p:txBody>
          <a:bodyPr vert="horz" wrap="square" lIns="0" tIns="12700" rIns="0" bIns="0" rtlCol="0">
            <a:spAutoFit/>
          </a:bodyPr>
          <a:lstStyle/>
          <a:p>
            <a:pPr marL="12700">
              <a:lnSpc>
                <a:spcPct val="100000"/>
              </a:lnSpc>
              <a:spcBef>
                <a:spcPts val="100"/>
              </a:spcBef>
            </a:pPr>
            <a:r>
              <a:rPr sz="1600" spc="-10" dirty="0">
                <a:latin typeface="Times New Roman" panose="02020603050405020304" pitchFamily="18" charset="0"/>
                <a:cs typeface="Times New Roman" panose="02020603050405020304" pitchFamily="18" charset="0"/>
              </a:rPr>
              <a:t>There</a:t>
            </a:r>
            <a:r>
              <a:rPr sz="1600" spc="-5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is</a:t>
            </a:r>
            <a:r>
              <a:rPr sz="1600" spc="-2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no</a:t>
            </a:r>
            <a:r>
              <a:rPr sz="1600" spc="-35" dirty="0">
                <a:latin typeface="Times New Roman" panose="02020603050405020304" pitchFamily="18" charset="0"/>
                <a:cs typeface="Times New Roman" panose="02020603050405020304" pitchFamily="18" charset="0"/>
              </a:rPr>
              <a:t> </a:t>
            </a:r>
            <a:r>
              <a:rPr sz="1600" spc="-20" dirty="0">
                <a:latin typeface="Times New Roman" panose="02020603050405020304" pitchFamily="18" charset="0"/>
                <a:cs typeface="Times New Roman" panose="02020603050405020304" pitchFamily="18" charset="0"/>
              </a:rPr>
              <a:t>difference</a:t>
            </a:r>
            <a:r>
              <a:rPr sz="1600" spc="-55" dirty="0">
                <a:latin typeface="Times New Roman" panose="02020603050405020304" pitchFamily="18" charset="0"/>
                <a:cs typeface="Times New Roman" panose="02020603050405020304" pitchFamily="18" charset="0"/>
              </a:rPr>
              <a:t> </a:t>
            </a:r>
            <a:r>
              <a:rPr sz="1600" spc="-20" dirty="0">
                <a:latin typeface="Times New Roman" panose="02020603050405020304" pitchFamily="18" charset="0"/>
                <a:cs typeface="Times New Roman" panose="02020603050405020304" pitchFamily="18" charset="0"/>
              </a:rPr>
              <a:t>regarding</a:t>
            </a:r>
            <a:r>
              <a:rPr sz="1600" spc="-10" dirty="0">
                <a:latin typeface="Times New Roman" panose="02020603050405020304" pitchFamily="18" charset="0"/>
                <a:cs typeface="Times New Roman" panose="02020603050405020304" pitchFamily="18" charset="0"/>
              </a:rPr>
              <a:t> </a:t>
            </a:r>
            <a:r>
              <a:rPr lang="en-US" sz="1600" spc="-10" dirty="0">
                <a:latin typeface="Times New Roman" panose="02020603050405020304" pitchFamily="18" charset="0"/>
                <a:cs typeface="Times New Roman" panose="02020603050405020304" pitchFamily="18" charset="0"/>
              </a:rPr>
              <a:t>Payment Mode </a:t>
            </a:r>
            <a:r>
              <a:rPr sz="1600" dirty="0">
                <a:latin typeface="Times New Roman" panose="02020603050405020304" pitchFamily="18" charset="0"/>
                <a:cs typeface="Times New Roman" panose="02020603050405020304" pitchFamily="18" charset="0"/>
              </a:rPr>
              <a:t>in</a:t>
            </a:r>
            <a:r>
              <a:rPr sz="1600" spc="-2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both</a:t>
            </a:r>
            <a:r>
              <a:rPr sz="1600" spc="-3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cab</a:t>
            </a:r>
            <a:r>
              <a:rPr sz="1600" spc="-10" dirty="0">
                <a:latin typeface="Times New Roman" panose="02020603050405020304" pitchFamily="18" charset="0"/>
                <a:cs typeface="Times New Roman" panose="02020603050405020304" pitchFamily="18" charset="0"/>
              </a:rPr>
              <a:t> companies</a:t>
            </a:r>
            <a:endParaRPr sz="1600" dirty="0">
              <a:latin typeface="Times New Roman" panose="02020603050405020304" pitchFamily="18" charset="0"/>
              <a:cs typeface="Times New Roman" panose="02020603050405020304" pitchFamily="18" charset="0"/>
            </a:endParaRPr>
          </a:p>
        </p:txBody>
      </p:sp>
      <p:sp>
        <p:nvSpPr>
          <p:cNvPr id="11" name="object 11"/>
          <p:cNvSpPr txBox="1"/>
          <p:nvPr/>
        </p:nvSpPr>
        <p:spPr>
          <a:xfrm>
            <a:off x="4880864" y="1440891"/>
            <a:ext cx="1703070" cy="300355"/>
          </a:xfrm>
          <a:prstGeom prst="rect">
            <a:avLst/>
          </a:prstGeom>
        </p:spPr>
        <p:txBody>
          <a:bodyPr vert="horz" wrap="square" lIns="0" tIns="12700" rIns="0" bIns="0" rtlCol="0">
            <a:spAutoFit/>
          </a:bodyPr>
          <a:lstStyle/>
          <a:p>
            <a:pPr marL="12700">
              <a:lnSpc>
                <a:spcPct val="100000"/>
              </a:lnSpc>
              <a:spcBef>
                <a:spcPts val="100"/>
              </a:spcBef>
            </a:pPr>
            <a:r>
              <a:rPr sz="1800" spc="-20" dirty="0">
                <a:latin typeface="Carlito"/>
                <a:cs typeface="Carlito"/>
              </a:rPr>
              <a:t>Pink</a:t>
            </a:r>
            <a:r>
              <a:rPr sz="1800" spc="-85" dirty="0">
                <a:latin typeface="Carlito"/>
                <a:cs typeface="Carlito"/>
              </a:rPr>
              <a:t> </a:t>
            </a:r>
            <a:r>
              <a:rPr sz="1800" dirty="0">
                <a:latin typeface="Carlito"/>
                <a:cs typeface="Carlito"/>
              </a:rPr>
              <a:t>Cab</a:t>
            </a:r>
            <a:r>
              <a:rPr sz="1800" spc="-70" dirty="0">
                <a:latin typeface="Carlito"/>
                <a:cs typeface="Carlito"/>
              </a:rPr>
              <a:t> </a:t>
            </a:r>
            <a:r>
              <a:rPr sz="1800" spc="-25" dirty="0">
                <a:latin typeface="Carlito"/>
                <a:cs typeface="Carlito"/>
              </a:rPr>
              <a:t>Company</a:t>
            </a:r>
            <a:endParaRPr sz="1800">
              <a:latin typeface="Carlito"/>
              <a:cs typeface="Carlito"/>
            </a:endParaRPr>
          </a:p>
        </p:txBody>
      </p:sp>
      <p:sp>
        <p:nvSpPr>
          <p:cNvPr id="12" name="object 12"/>
          <p:cNvSpPr txBox="1"/>
          <p:nvPr/>
        </p:nvSpPr>
        <p:spPr>
          <a:xfrm>
            <a:off x="4880864" y="3129737"/>
            <a:ext cx="1898014" cy="300355"/>
          </a:xfrm>
          <a:prstGeom prst="rect">
            <a:avLst/>
          </a:prstGeom>
        </p:spPr>
        <p:txBody>
          <a:bodyPr vert="horz" wrap="square" lIns="0" tIns="12700" rIns="0" bIns="0" rtlCol="0">
            <a:spAutoFit/>
          </a:bodyPr>
          <a:lstStyle/>
          <a:p>
            <a:pPr marL="12700">
              <a:lnSpc>
                <a:spcPct val="100000"/>
              </a:lnSpc>
              <a:spcBef>
                <a:spcPts val="100"/>
              </a:spcBef>
            </a:pPr>
            <a:r>
              <a:rPr sz="1800" spc="-55" dirty="0">
                <a:latin typeface="Carlito"/>
                <a:cs typeface="Carlito"/>
              </a:rPr>
              <a:t>Yellow</a:t>
            </a:r>
            <a:r>
              <a:rPr sz="1800" spc="-75" dirty="0">
                <a:latin typeface="Carlito"/>
                <a:cs typeface="Carlito"/>
              </a:rPr>
              <a:t> </a:t>
            </a:r>
            <a:r>
              <a:rPr sz="1800" dirty="0">
                <a:latin typeface="Carlito"/>
                <a:cs typeface="Carlito"/>
              </a:rPr>
              <a:t>Cab</a:t>
            </a:r>
            <a:r>
              <a:rPr sz="1800" spc="-75" dirty="0">
                <a:latin typeface="Carlito"/>
                <a:cs typeface="Carlito"/>
              </a:rPr>
              <a:t> </a:t>
            </a:r>
            <a:r>
              <a:rPr sz="1800" spc="-20" dirty="0">
                <a:latin typeface="Carlito"/>
                <a:cs typeface="Carlito"/>
              </a:rPr>
              <a:t>Company</a:t>
            </a:r>
            <a:endParaRPr sz="1800">
              <a:latin typeface="Carlito"/>
              <a:cs typeface="Carlito"/>
            </a:endParaRPr>
          </a:p>
        </p:txBody>
      </p:sp>
      <p:sp>
        <p:nvSpPr>
          <p:cNvPr id="13" name="object 13"/>
          <p:cNvSpPr txBox="1"/>
          <p:nvPr/>
        </p:nvSpPr>
        <p:spPr>
          <a:xfrm>
            <a:off x="4880864" y="4633925"/>
            <a:ext cx="3043936" cy="289823"/>
          </a:xfrm>
          <a:prstGeom prst="rect">
            <a:avLst/>
          </a:prstGeom>
        </p:spPr>
        <p:txBody>
          <a:bodyPr vert="horz" wrap="square" lIns="0" tIns="12700" rIns="0" bIns="0" rtlCol="0">
            <a:spAutoFit/>
          </a:bodyPr>
          <a:lstStyle/>
          <a:p>
            <a:pPr marL="12700">
              <a:lnSpc>
                <a:spcPct val="100000"/>
              </a:lnSpc>
              <a:spcBef>
                <a:spcPts val="100"/>
              </a:spcBef>
            </a:pPr>
            <a:r>
              <a:rPr sz="1800" spc="-20" dirty="0">
                <a:latin typeface="Times New Roman" panose="02020603050405020304" pitchFamily="18" charset="0"/>
                <a:cs typeface="Times New Roman" panose="02020603050405020304" pitchFamily="18" charset="0"/>
              </a:rPr>
              <a:t>Conclusion</a:t>
            </a:r>
            <a:endParaRPr sz="1800"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58342064-D5AE-1815-DE31-AA63A2B741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0926" y="2033318"/>
            <a:ext cx="7294874" cy="465838"/>
          </a:xfrm>
          <a:prstGeom prst="rect">
            <a:avLst/>
          </a:prstGeom>
        </p:spPr>
      </p:pic>
      <p:pic>
        <p:nvPicPr>
          <p:cNvPr id="18" name="Picture 17">
            <a:extLst>
              <a:ext uri="{FF2B5EF4-FFF2-40B4-BE49-F238E27FC236}">
                <a16:creationId xmlns:a16="http://schemas.microsoft.com/office/drawing/2014/main" id="{35293DFE-5F6F-721E-BFED-6E322B084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3746875"/>
            <a:ext cx="7467600" cy="37065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3099" y="608958"/>
            <a:ext cx="3328035" cy="3649396"/>
          </a:xfrm>
          <a:prstGeom prst="rect">
            <a:avLst/>
          </a:prstGeom>
        </p:spPr>
        <p:txBody>
          <a:bodyPr vert="horz" wrap="square" lIns="0" tIns="42544" rIns="0" bIns="0" rtlCol="0">
            <a:spAutoFit/>
          </a:bodyPr>
          <a:lstStyle/>
          <a:p>
            <a:pPr marL="12700" marR="5080">
              <a:lnSpc>
                <a:spcPct val="92600"/>
              </a:lnSpc>
              <a:spcBef>
                <a:spcPts val="334"/>
              </a:spcBef>
            </a:pPr>
            <a:r>
              <a:rPr sz="3600" spc="-40" dirty="0">
                <a:latin typeface="Times New Roman" panose="02020603050405020304" pitchFamily="18" charset="0"/>
                <a:cs typeface="Times New Roman" panose="02020603050405020304" pitchFamily="18" charset="0"/>
              </a:rPr>
              <a:t>Hypothesis</a:t>
            </a:r>
            <a:r>
              <a:rPr sz="3600" spc="-85" dirty="0">
                <a:latin typeface="Times New Roman" panose="02020603050405020304" pitchFamily="18" charset="0"/>
                <a:cs typeface="Times New Roman" panose="02020603050405020304" pitchFamily="18" charset="0"/>
              </a:rPr>
              <a:t> </a:t>
            </a:r>
            <a:r>
              <a:rPr lang="en-US" sz="3600" spc="-85" dirty="0">
                <a:latin typeface="Times New Roman" panose="02020603050405020304" pitchFamily="18" charset="0"/>
                <a:cs typeface="Times New Roman" panose="02020603050405020304" pitchFamily="18" charset="0"/>
              </a:rPr>
              <a:t>2</a:t>
            </a:r>
            <a:r>
              <a:rPr sz="3600" dirty="0">
                <a:latin typeface="Times New Roman" panose="02020603050405020304" pitchFamily="18" charset="0"/>
                <a:cs typeface="Times New Roman" panose="02020603050405020304" pitchFamily="18" charset="0"/>
              </a:rPr>
              <a:t>:</a:t>
            </a:r>
            <a:r>
              <a:rPr sz="3600" spc="-70" dirty="0">
                <a:latin typeface="Times New Roman" panose="02020603050405020304" pitchFamily="18" charset="0"/>
                <a:cs typeface="Times New Roman" panose="02020603050405020304" pitchFamily="18" charset="0"/>
              </a:rPr>
              <a:t> </a:t>
            </a:r>
            <a:r>
              <a:rPr lang="en-US" sz="3600" dirty="0">
                <a:solidFill>
                  <a:srgbClr val="D9D9D9"/>
                </a:solidFill>
                <a:latin typeface="Times New Roman" panose="02020603050405020304" pitchFamily="18" charset="0"/>
                <a:cs typeface="Times New Roman" panose="02020603050405020304" pitchFamily="18" charset="0"/>
              </a:rPr>
              <a:t>Does anything make a difference in gender distribution between companies</a:t>
            </a:r>
            <a:endParaRPr sz="3600" dirty="0">
              <a:latin typeface="Times New Roman" panose="02020603050405020304" pitchFamily="18" charset="0"/>
              <a:cs typeface="Times New Roman" panose="02020603050405020304" pitchFamily="18" charset="0"/>
            </a:endParaRPr>
          </a:p>
        </p:txBody>
      </p:sp>
      <p:sp>
        <p:nvSpPr>
          <p:cNvPr id="9" name="object 9"/>
          <p:cNvSpPr txBox="1"/>
          <p:nvPr/>
        </p:nvSpPr>
        <p:spPr>
          <a:xfrm>
            <a:off x="504506" y="4553019"/>
            <a:ext cx="3665220" cy="943610"/>
          </a:xfrm>
          <a:prstGeom prst="rect">
            <a:avLst/>
          </a:prstGeom>
        </p:spPr>
        <p:txBody>
          <a:bodyPr vert="horz" wrap="square" lIns="0" tIns="37465" rIns="0" bIns="0" rtlCol="0">
            <a:spAutoFit/>
          </a:bodyPr>
          <a:lstStyle/>
          <a:p>
            <a:pPr marL="241300" marR="5080" indent="-228600">
              <a:lnSpc>
                <a:spcPts val="1510"/>
              </a:lnSpc>
              <a:spcBef>
                <a:spcPts val="295"/>
              </a:spcBef>
              <a:buFont typeface="Arial"/>
              <a:buChar char="•"/>
              <a:tabLst>
                <a:tab pos="241300" algn="l"/>
              </a:tabLst>
            </a:pPr>
            <a:r>
              <a:rPr sz="1400" dirty="0">
                <a:solidFill>
                  <a:srgbClr val="F1F1F1"/>
                </a:solidFill>
                <a:latin typeface="Carlito"/>
                <a:cs typeface="Carlito"/>
              </a:rPr>
              <a:t>H0:</a:t>
            </a:r>
            <a:r>
              <a:rPr sz="1400" spc="60" dirty="0">
                <a:solidFill>
                  <a:srgbClr val="F1F1F1"/>
                </a:solidFill>
                <a:latin typeface="Carlito"/>
                <a:cs typeface="Carlito"/>
              </a:rPr>
              <a:t> </a:t>
            </a:r>
            <a:r>
              <a:rPr sz="1400" dirty="0">
                <a:solidFill>
                  <a:srgbClr val="F1F1F1"/>
                </a:solidFill>
                <a:latin typeface="Carlito"/>
                <a:cs typeface="Carlito"/>
              </a:rPr>
              <a:t>There</a:t>
            </a:r>
            <a:r>
              <a:rPr sz="1400" spc="70" dirty="0">
                <a:solidFill>
                  <a:srgbClr val="F1F1F1"/>
                </a:solidFill>
                <a:latin typeface="Carlito"/>
                <a:cs typeface="Carlito"/>
              </a:rPr>
              <a:t> </a:t>
            </a:r>
            <a:r>
              <a:rPr sz="1400" dirty="0">
                <a:solidFill>
                  <a:srgbClr val="F1F1F1"/>
                </a:solidFill>
                <a:latin typeface="Carlito"/>
                <a:cs typeface="Carlito"/>
              </a:rPr>
              <a:t>is</a:t>
            </a:r>
            <a:r>
              <a:rPr sz="1400" spc="55" dirty="0">
                <a:solidFill>
                  <a:srgbClr val="F1F1F1"/>
                </a:solidFill>
                <a:latin typeface="Carlito"/>
                <a:cs typeface="Carlito"/>
              </a:rPr>
              <a:t> </a:t>
            </a:r>
            <a:r>
              <a:rPr sz="1400" dirty="0">
                <a:solidFill>
                  <a:srgbClr val="F1F1F1"/>
                </a:solidFill>
                <a:latin typeface="Carlito"/>
                <a:cs typeface="Carlito"/>
              </a:rPr>
              <a:t>no</a:t>
            </a:r>
            <a:r>
              <a:rPr sz="1400" spc="70" dirty="0">
                <a:solidFill>
                  <a:srgbClr val="F1F1F1"/>
                </a:solidFill>
                <a:latin typeface="Carlito"/>
                <a:cs typeface="Carlito"/>
              </a:rPr>
              <a:t> </a:t>
            </a:r>
            <a:r>
              <a:rPr sz="1400" spc="-10" dirty="0">
                <a:solidFill>
                  <a:srgbClr val="F1F1F1"/>
                </a:solidFill>
                <a:latin typeface="Carlito"/>
                <a:cs typeface="Carlito"/>
              </a:rPr>
              <a:t>difference</a:t>
            </a:r>
            <a:r>
              <a:rPr sz="1400" spc="70" dirty="0">
                <a:solidFill>
                  <a:srgbClr val="F1F1F1"/>
                </a:solidFill>
                <a:latin typeface="Carlito"/>
                <a:cs typeface="Carlito"/>
              </a:rPr>
              <a:t> </a:t>
            </a:r>
            <a:r>
              <a:rPr sz="1400" spc="-10" dirty="0">
                <a:solidFill>
                  <a:srgbClr val="F1F1F1"/>
                </a:solidFill>
                <a:latin typeface="Carlito"/>
                <a:cs typeface="Carlito"/>
              </a:rPr>
              <a:t>regarding</a:t>
            </a:r>
            <a:r>
              <a:rPr sz="1400" spc="70" dirty="0">
                <a:solidFill>
                  <a:srgbClr val="F1F1F1"/>
                </a:solidFill>
                <a:latin typeface="Carlito"/>
                <a:cs typeface="Carlito"/>
              </a:rPr>
              <a:t> </a:t>
            </a:r>
            <a:r>
              <a:rPr sz="1400" dirty="0">
                <a:solidFill>
                  <a:srgbClr val="F1F1F1"/>
                </a:solidFill>
                <a:latin typeface="Carlito"/>
                <a:cs typeface="Carlito"/>
              </a:rPr>
              <a:t>Gender</a:t>
            </a:r>
            <a:r>
              <a:rPr sz="1400" spc="70" dirty="0">
                <a:solidFill>
                  <a:srgbClr val="F1F1F1"/>
                </a:solidFill>
                <a:latin typeface="Carlito"/>
                <a:cs typeface="Carlito"/>
              </a:rPr>
              <a:t> </a:t>
            </a:r>
            <a:r>
              <a:rPr sz="1400" spc="-25" dirty="0">
                <a:solidFill>
                  <a:srgbClr val="F1F1F1"/>
                </a:solidFill>
                <a:latin typeface="Carlito"/>
                <a:cs typeface="Carlito"/>
              </a:rPr>
              <a:t>in </a:t>
            </a:r>
            <a:r>
              <a:rPr sz="1400" dirty="0">
                <a:solidFill>
                  <a:srgbClr val="F1F1F1"/>
                </a:solidFill>
                <a:latin typeface="Carlito"/>
                <a:cs typeface="Carlito"/>
              </a:rPr>
              <a:t>both</a:t>
            </a:r>
            <a:r>
              <a:rPr sz="1400" spc="-65" dirty="0">
                <a:solidFill>
                  <a:srgbClr val="F1F1F1"/>
                </a:solidFill>
                <a:latin typeface="Carlito"/>
                <a:cs typeface="Carlito"/>
              </a:rPr>
              <a:t> </a:t>
            </a:r>
            <a:r>
              <a:rPr sz="1400" dirty="0">
                <a:solidFill>
                  <a:srgbClr val="F1F1F1"/>
                </a:solidFill>
                <a:latin typeface="Carlito"/>
                <a:cs typeface="Carlito"/>
              </a:rPr>
              <a:t>cab</a:t>
            </a:r>
            <a:r>
              <a:rPr sz="1400" spc="-65" dirty="0">
                <a:solidFill>
                  <a:srgbClr val="F1F1F1"/>
                </a:solidFill>
                <a:latin typeface="Carlito"/>
                <a:cs typeface="Carlito"/>
              </a:rPr>
              <a:t> </a:t>
            </a:r>
            <a:r>
              <a:rPr sz="1400" spc="-10" dirty="0">
                <a:solidFill>
                  <a:srgbClr val="F1F1F1"/>
                </a:solidFill>
                <a:latin typeface="Carlito"/>
                <a:cs typeface="Carlito"/>
              </a:rPr>
              <a:t>companies.</a:t>
            </a:r>
            <a:endParaRPr sz="1400" dirty="0">
              <a:latin typeface="Carlito"/>
              <a:cs typeface="Carlito"/>
            </a:endParaRPr>
          </a:p>
          <a:p>
            <a:pPr marL="241300" marR="5080" indent="-228600">
              <a:lnSpc>
                <a:spcPts val="1510"/>
              </a:lnSpc>
              <a:spcBef>
                <a:spcPts val="1010"/>
              </a:spcBef>
              <a:buFont typeface="Arial"/>
              <a:buChar char="•"/>
              <a:tabLst>
                <a:tab pos="241300" algn="l"/>
              </a:tabLst>
            </a:pPr>
            <a:r>
              <a:rPr sz="1400" dirty="0">
                <a:solidFill>
                  <a:srgbClr val="F1F1F1"/>
                </a:solidFill>
                <a:latin typeface="Carlito"/>
                <a:cs typeface="Carlito"/>
              </a:rPr>
              <a:t>H1:</a:t>
            </a:r>
            <a:r>
              <a:rPr sz="1400" spc="145" dirty="0">
                <a:solidFill>
                  <a:srgbClr val="F1F1F1"/>
                </a:solidFill>
                <a:latin typeface="Carlito"/>
                <a:cs typeface="Carlito"/>
              </a:rPr>
              <a:t> </a:t>
            </a:r>
            <a:r>
              <a:rPr sz="1400" dirty="0">
                <a:solidFill>
                  <a:srgbClr val="F1F1F1"/>
                </a:solidFill>
                <a:latin typeface="Carlito"/>
                <a:cs typeface="Carlito"/>
              </a:rPr>
              <a:t>There</a:t>
            </a:r>
            <a:r>
              <a:rPr sz="1400" spc="150" dirty="0">
                <a:solidFill>
                  <a:srgbClr val="F1F1F1"/>
                </a:solidFill>
                <a:latin typeface="Carlito"/>
                <a:cs typeface="Carlito"/>
              </a:rPr>
              <a:t> </a:t>
            </a:r>
            <a:r>
              <a:rPr sz="1400" dirty="0">
                <a:solidFill>
                  <a:srgbClr val="F1F1F1"/>
                </a:solidFill>
                <a:latin typeface="Carlito"/>
                <a:cs typeface="Carlito"/>
              </a:rPr>
              <a:t>is</a:t>
            </a:r>
            <a:r>
              <a:rPr sz="1400" spc="145" dirty="0">
                <a:solidFill>
                  <a:srgbClr val="F1F1F1"/>
                </a:solidFill>
                <a:latin typeface="Carlito"/>
                <a:cs typeface="Carlito"/>
              </a:rPr>
              <a:t> </a:t>
            </a:r>
            <a:r>
              <a:rPr sz="1400" dirty="0">
                <a:solidFill>
                  <a:srgbClr val="F1F1F1"/>
                </a:solidFill>
                <a:latin typeface="Carlito"/>
                <a:cs typeface="Carlito"/>
              </a:rPr>
              <a:t>a</a:t>
            </a:r>
            <a:r>
              <a:rPr sz="1400" spc="150" dirty="0">
                <a:solidFill>
                  <a:srgbClr val="F1F1F1"/>
                </a:solidFill>
                <a:latin typeface="Carlito"/>
                <a:cs typeface="Carlito"/>
              </a:rPr>
              <a:t> </a:t>
            </a:r>
            <a:r>
              <a:rPr sz="1400" dirty="0">
                <a:solidFill>
                  <a:srgbClr val="F1F1F1"/>
                </a:solidFill>
                <a:latin typeface="Carlito"/>
                <a:cs typeface="Carlito"/>
              </a:rPr>
              <a:t>difference</a:t>
            </a:r>
            <a:r>
              <a:rPr sz="1400" spc="155" dirty="0">
                <a:solidFill>
                  <a:srgbClr val="F1F1F1"/>
                </a:solidFill>
                <a:latin typeface="Carlito"/>
                <a:cs typeface="Carlito"/>
              </a:rPr>
              <a:t> </a:t>
            </a:r>
            <a:r>
              <a:rPr sz="1400" dirty="0">
                <a:solidFill>
                  <a:srgbClr val="F1F1F1"/>
                </a:solidFill>
                <a:latin typeface="Carlito"/>
                <a:cs typeface="Carlito"/>
              </a:rPr>
              <a:t>regarding</a:t>
            </a:r>
            <a:r>
              <a:rPr sz="1400" spc="150" dirty="0">
                <a:solidFill>
                  <a:srgbClr val="F1F1F1"/>
                </a:solidFill>
                <a:latin typeface="Carlito"/>
                <a:cs typeface="Carlito"/>
              </a:rPr>
              <a:t> </a:t>
            </a:r>
            <a:r>
              <a:rPr sz="1400" dirty="0">
                <a:solidFill>
                  <a:srgbClr val="F1F1F1"/>
                </a:solidFill>
                <a:latin typeface="Carlito"/>
                <a:cs typeface="Carlito"/>
              </a:rPr>
              <a:t>Gender</a:t>
            </a:r>
            <a:r>
              <a:rPr sz="1400" spc="145" dirty="0">
                <a:solidFill>
                  <a:srgbClr val="F1F1F1"/>
                </a:solidFill>
                <a:latin typeface="Carlito"/>
                <a:cs typeface="Carlito"/>
              </a:rPr>
              <a:t> </a:t>
            </a:r>
            <a:r>
              <a:rPr sz="1400" spc="-25" dirty="0">
                <a:solidFill>
                  <a:srgbClr val="F1F1F1"/>
                </a:solidFill>
                <a:latin typeface="Carlito"/>
                <a:cs typeface="Carlito"/>
              </a:rPr>
              <a:t>in </a:t>
            </a:r>
            <a:r>
              <a:rPr sz="1400" dirty="0">
                <a:solidFill>
                  <a:srgbClr val="F1F1F1"/>
                </a:solidFill>
                <a:latin typeface="Carlito"/>
                <a:cs typeface="Carlito"/>
              </a:rPr>
              <a:t>both</a:t>
            </a:r>
            <a:r>
              <a:rPr sz="1400" spc="-65" dirty="0">
                <a:solidFill>
                  <a:srgbClr val="F1F1F1"/>
                </a:solidFill>
                <a:latin typeface="Carlito"/>
                <a:cs typeface="Carlito"/>
              </a:rPr>
              <a:t> </a:t>
            </a:r>
            <a:r>
              <a:rPr sz="1400" dirty="0">
                <a:solidFill>
                  <a:srgbClr val="F1F1F1"/>
                </a:solidFill>
                <a:latin typeface="Carlito"/>
                <a:cs typeface="Carlito"/>
              </a:rPr>
              <a:t>cab</a:t>
            </a:r>
            <a:r>
              <a:rPr sz="1400" spc="-65" dirty="0">
                <a:solidFill>
                  <a:srgbClr val="F1F1F1"/>
                </a:solidFill>
                <a:latin typeface="Carlito"/>
                <a:cs typeface="Carlito"/>
              </a:rPr>
              <a:t> </a:t>
            </a:r>
            <a:r>
              <a:rPr sz="1400" spc="-10" dirty="0">
                <a:solidFill>
                  <a:srgbClr val="F1F1F1"/>
                </a:solidFill>
                <a:latin typeface="Carlito"/>
                <a:cs typeface="Carlito"/>
              </a:rPr>
              <a:t>companies.</a:t>
            </a:r>
            <a:endParaRPr sz="1400" dirty="0">
              <a:latin typeface="Carlito"/>
              <a:cs typeface="Carlito"/>
            </a:endParaRPr>
          </a:p>
        </p:txBody>
      </p:sp>
      <p:sp>
        <p:nvSpPr>
          <p:cNvPr id="10" name="object 10"/>
          <p:cNvSpPr txBox="1"/>
          <p:nvPr/>
        </p:nvSpPr>
        <p:spPr>
          <a:xfrm>
            <a:off x="4915500" y="4423496"/>
            <a:ext cx="5558536" cy="259045"/>
          </a:xfrm>
          <a:prstGeom prst="rect">
            <a:avLst/>
          </a:prstGeom>
        </p:spPr>
        <p:txBody>
          <a:bodyPr vert="horz" wrap="square" lIns="0" tIns="12700" rIns="0" bIns="0" rtlCol="0">
            <a:spAutoFit/>
          </a:bodyPr>
          <a:lstStyle/>
          <a:p>
            <a:pPr marL="12700">
              <a:lnSpc>
                <a:spcPct val="100000"/>
              </a:lnSpc>
              <a:spcBef>
                <a:spcPts val="100"/>
              </a:spcBef>
            </a:pPr>
            <a:r>
              <a:rPr sz="1600" spc="-10" dirty="0">
                <a:latin typeface="Times New Roman" panose="02020603050405020304" pitchFamily="18" charset="0"/>
                <a:cs typeface="Times New Roman" panose="02020603050405020304" pitchFamily="18" charset="0"/>
              </a:rPr>
              <a:t>There</a:t>
            </a:r>
            <a:r>
              <a:rPr sz="1600" spc="-5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is</a:t>
            </a:r>
            <a:r>
              <a:rPr sz="1600" spc="-20" dirty="0">
                <a:latin typeface="Times New Roman" panose="02020603050405020304" pitchFamily="18" charset="0"/>
                <a:cs typeface="Times New Roman" panose="02020603050405020304" pitchFamily="18" charset="0"/>
              </a:rPr>
              <a:t> </a:t>
            </a:r>
            <a:r>
              <a:rPr lang="en-US" sz="1600" spc="-20" dirty="0">
                <a:latin typeface="Times New Roman" panose="02020603050405020304" pitchFamily="18" charset="0"/>
                <a:cs typeface="Times New Roman" panose="02020603050405020304" pitchFamily="18" charset="0"/>
              </a:rPr>
              <a:t>a</a:t>
            </a:r>
            <a:r>
              <a:rPr sz="1600" spc="-35" dirty="0">
                <a:latin typeface="Times New Roman" panose="02020603050405020304" pitchFamily="18" charset="0"/>
                <a:cs typeface="Times New Roman" panose="02020603050405020304" pitchFamily="18" charset="0"/>
              </a:rPr>
              <a:t> </a:t>
            </a:r>
            <a:r>
              <a:rPr sz="1600" spc="-20" dirty="0">
                <a:latin typeface="Times New Roman" panose="02020603050405020304" pitchFamily="18" charset="0"/>
                <a:cs typeface="Times New Roman" panose="02020603050405020304" pitchFamily="18" charset="0"/>
              </a:rPr>
              <a:t>difference</a:t>
            </a:r>
            <a:r>
              <a:rPr lang="en-US" sz="1600" spc="-20" dirty="0">
                <a:latin typeface="Times New Roman" panose="02020603050405020304" pitchFamily="18" charset="0"/>
                <a:cs typeface="Times New Roman" panose="02020603050405020304" pitchFamily="18" charset="0"/>
              </a:rPr>
              <a:t> in gender distribution between companies</a:t>
            </a:r>
            <a:endParaRPr sz="1600" dirty="0">
              <a:latin typeface="Times New Roman" panose="02020603050405020304" pitchFamily="18" charset="0"/>
              <a:cs typeface="Times New Roman" panose="02020603050405020304" pitchFamily="18" charset="0"/>
            </a:endParaRPr>
          </a:p>
        </p:txBody>
      </p:sp>
      <p:sp>
        <p:nvSpPr>
          <p:cNvPr id="11" name="object 11"/>
          <p:cNvSpPr txBox="1"/>
          <p:nvPr/>
        </p:nvSpPr>
        <p:spPr>
          <a:xfrm>
            <a:off x="4880864" y="1440891"/>
            <a:ext cx="3577336" cy="289823"/>
          </a:xfrm>
          <a:prstGeom prst="rect">
            <a:avLst/>
          </a:prstGeom>
        </p:spPr>
        <p:txBody>
          <a:bodyPr vert="horz" wrap="square" lIns="0" tIns="12700" rIns="0" bIns="0" rtlCol="0">
            <a:spAutoFit/>
          </a:bodyPr>
          <a:lstStyle/>
          <a:p>
            <a:pPr marL="12700">
              <a:lnSpc>
                <a:spcPct val="100000"/>
              </a:lnSpc>
              <a:spcBef>
                <a:spcPts val="100"/>
              </a:spcBef>
            </a:pPr>
            <a:r>
              <a:rPr lang="en-US" spc="-20" dirty="0">
                <a:latin typeface="Times New Roman" panose="02020603050405020304" pitchFamily="18" charset="0"/>
                <a:cs typeface="Times New Roman" panose="02020603050405020304" pitchFamily="18" charset="0"/>
              </a:rPr>
              <a:t>Chi-Square Test for Proportions: </a:t>
            </a:r>
            <a:endParaRPr lang="en-US" dirty="0">
              <a:latin typeface="Times New Roman" panose="02020603050405020304" pitchFamily="18" charset="0"/>
              <a:cs typeface="Times New Roman" panose="02020603050405020304" pitchFamily="18" charset="0"/>
            </a:endParaRPr>
          </a:p>
        </p:txBody>
      </p:sp>
      <p:sp>
        <p:nvSpPr>
          <p:cNvPr id="13" name="object 13"/>
          <p:cNvSpPr txBox="1"/>
          <p:nvPr/>
        </p:nvSpPr>
        <p:spPr>
          <a:xfrm>
            <a:off x="4880864" y="3796144"/>
            <a:ext cx="3043936" cy="289823"/>
          </a:xfrm>
          <a:prstGeom prst="rect">
            <a:avLst/>
          </a:prstGeom>
        </p:spPr>
        <p:txBody>
          <a:bodyPr vert="horz" wrap="square" lIns="0" tIns="12700" rIns="0" bIns="0" rtlCol="0">
            <a:spAutoFit/>
          </a:bodyPr>
          <a:lstStyle/>
          <a:p>
            <a:pPr marL="12700">
              <a:lnSpc>
                <a:spcPct val="100000"/>
              </a:lnSpc>
              <a:spcBef>
                <a:spcPts val="100"/>
              </a:spcBef>
            </a:pPr>
            <a:r>
              <a:rPr sz="1800" spc="-20" dirty="0">
                <a:latin typeface="Times New Roman" panose="02020603050405020304" pitchFamily="18" charset="0"/>
                <a:cs typeface="Times New Roman" panose="02020603050405020304" pitchFamily="18" charset="0"/>
              </a:rPr>
              <a:t>Conclusion</a:t>
            </a:r>
            <a:endParaRPr sz="1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6934FF4-F28B-1820-4B5E-03080D25186C}"/>
              </a:ext>
            </a:extLst>
          </p:cNvPr>
          <p:cNvPicPr>
            <a:picLocks noChangeAspect="1"/>
          </p:cNvPicPr>
          <p:nvPr/>
        </p:nvPicPr>
        <p:blipFill rotWithShape="1">
          <a:blip r:embed="rId2">
            <a:extLst>
              <a:ext uri="{28A0092B-C50C-407E-A947-70E740481C1C}">
                <a14:useLocalDpi xmlns:a14="http://schemas.microsoft.com/office/drawing/2010/main" val="0"/>
              </a:ext>
            </a:extLst>
          </a:blip>
          <a:srcRect r="25490" b="-22974"/>
          <a:stretch/>
        </p:blipFill>
        <p:spPr>
          <a:xfrm>
            <a:off x="4800600" y="2433656"/>
            <a:ext cx="7041404" cy="614344"/>
          </a:xfrm>
          <a:prstGeom prst="rect">
            <a:avLst/>
          </a:prstGeom>
        </p:spPr>
      </p:pic>
    </p:spTree>
    <p:extLst>
      <p:ext uri="{BB962C8B-B14F-4D97-AF65-F5344CB8AC3E}">
        <p14:creationId xmlns:p14="http://schemas.microsoft.com/office/powerpoint/2010/main" val="28175128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3099" y="608958"/>
            <a:ext cx="3328035" cy="2618986"/>
          </a:xfrm>
          <a:prstGeom prst="rect">
            <a:avLst/>
          </a:prstGeom>
        </p:spPr>
        <p:txBody>
          <a:bodyPr vert="horz" wrap="square" lIns="0" tIns="42544" rIns="0" bIns="0" rtlCol="0">
            <a:spAutoFit/>
          </a:bodyPr>
          <a:lstStyle/>
          <a:p>
            <a:pPr marL="12700" marR="5080">
              <a:lnSpc>
                <a:spcPct val="92600"/>
              </a:lnSpc>
              <a:spcBef>
                <a:spcPts val="334"/>
              </a:spcBef>
            </a:pPr>
            <a:r>
              <a:rPr sz="3600" spc="-40" dirty="0">
                <a:latin typeface="Times New Roman" panose="02020603050405020304" pitchFamily="18" charset="0"/>
                <a:cs typeface="Times New Roman" panose="02020603050405020304" pitchFamily="18" charset="0"/>
              </a:rPr>
              <a:t>Hypothesis</a:t>
            </a:r>
            <a:r>
              <a:rPr sz="3600" spc="-85" dirty="0">
                <a:latin typeface="Times New Roman" panose="02020603050405020304" pitchFamily="18" charset="0"/>
                <a:cs typeface="Times New Roman" panose="02020603050405020304" pitchFamily="18" charset="0"/>
              </a:rPr>
              <a:t> </a:t>
            </a:r>
            <a:r>
              <a:rPr lang="en-US" sz="3600" spc="-85" dirty="0">
                <a:latin typeface="Times New Roman" panose="02020603050405020304" pitchFamily="18" charset="0"/>
                <a:cs typeface="Times New Roman" panose="02020603050405020304" pitchFamily="18" charset="0"/>
              </a:rPr>
              <a:t>3</a:t>
            </a:r>
            <a:r>
              <a:rPr sz="3600" dirty="0">
                <a:latin typeface="Times New Roman" panose="02020603050405020304" pitchFamily="18" charset="0"/>
                <a:cs typeface="Times New Roman" panose="02020603050405020304" pitchFamily="18" charset="0"/>
              </a:rPr>
              <a:t>:</a:t>
            </a:r>
            <a:r>
              <a:rPr sz="3600" spc="-70" dirty="0">
                <a:latin typeface="Times New Roman" panose="02020603050405020304" pitchFamily="18" charset="0"/>
                <a:cs typeface="Times New Roman" panose="02020603050405020304" pitchFamily="18" charset="0"/>
              </a:rPr>
              <a:t> </a:t>
            </a:r>
            <a:r>
              <a:rPr lang="en-US" sz="3600" dirty="0">
                <a:solidFill>
                  <a:srgbClr val="D9D9D9"/>
                </a:solidFill>
                <a:latin typeface="Times New Roman" panose="02020603050405020304" pitchFamily="18" charset="0"/>
                <a:cs typeface="Times New Roman" panose="02020603050405020304" pitchFamily="18" charset="0"/>
              </a:rPr>
              <a:t>Correlation between KM Traveled &amp; Price Charged</a:t>
            </a:r>
            <a:endParaRPr sz="3600" dirty="0">
              <a:latin typeface="Times New Roman" panose="02020603050405020304" pitchFamily="18" charset="0"/>
              <a:cs typeface="Times New Roman" panose="02020603050405020304" pitchFamily="18" charset="0"/>
            </a:endParaRPr>
          </a:p>
        </p:txBody>
      </p:sp>
      <p:sp>
        <p:nvSpPr>
          <p:cNvPr id="9" name="object 9"/>
          <p:cNvSpPr txBox="1"/>
          <p:nvPr/>
        </p:nvSpPr>
        <p:spPr>
          <a:xfrm>
            <a:off x="504506" y="3555907"/>
            <a:ext cx="3665220" cy="935513"/>
          </a:xfrm>
          <a:prstGeom prst="rect">
            <a:avLst/>
          </a:prstGeom>
        </p:spPr>
        <p:txBody>
          <a:bodyPr vert="horz" wrap="square" lIns="0" tIns="37465" rIns="0" bIns="0" rtlCol="0">
            <a:spAutoFit/>
          </a:bodyPr>
          <a:lstStyle/>
          <a:p>
            <a:pPr marL="241300" marR="5080" indent="-228600">
              <a:lnSpc>
                <a:spcPts val="1510"/>
              </a:lnSpc>
              <a:spcBef>
                <a:spcPts val="295"/>
              </a:spcBef>
              <a:buFont typeface="Arial"/>
              <a:buChar char="•"/>
              <a:tabLst>
                <a:tab pos="241300" algn="l"/>
              </a:tabLst>
            </a:pPr>
            <a:r>
              <a:rPr lang="en-US" sz="1400" dirty="0">
                <a:solidFill>
                  <a:srgbClr val="F1F1F1"/>
                </a:solidFill>
                <a:latin typeface="Carlito"/>
                <a:cs typeface="Carlito"/>
              </a:rPr>
              <a:t>H0:</a:t>
            </a:r>
            <a:r>
              <a:rPr lang="en-US" sz="1400" spc="60" dirty="0">
                <a:solidFill>
                  <a:srgbClr val="F1F1F1"/>
                </a:solidFill>
                <a:latin typeface="Carlito"/>
                <a:cs typeface="Carlito"/>
              </a:rPr>
              <a:t> </a:t>
            </a:r>
            <a:r>
              <a:rPr lang="en-US" sz="1400" dirty="0">
                <a:solidFill>
                  <a:srgbClr val="F1F1F1"/>
                </a:solidFill>
                <a:latin typeface="Carlito"/>
                <a:cs typeface="Carlito"/>
              </a:rPr>
              <a:t>There</a:t>
            </a:r>
            <a:r>
              <a:rPr lang="en-US" sz="1400" spc="70" dirty="0">
                <a:solidFill>
                  <a:srgbClr val="F1F1F1"/>
                </a:solidFill>
                <a:latin typeface="Carlito"/>
                <a:cs typeface="Carlito"/>
              </a:rPr>
              <a:t> </a:t>
            </a:r>
            <a:r>
              <a:rPr lang="en-US" sz="1400" dirty="0">
                <a:solidFill>
                  <a:srgbClr val="F1F1F1"/>
                </a:solidFill>
                <a:latin typeface="Carlito"/>
                <a:cs typeface="Carlito"/>
              </a:rPr>
              <a:t>is</a:t>
            </a:r>
            <a:r>
              <a:rPr lang="en-US" sz="1400" spc="55" dirty="0">
                <a:solidFill>
                  <a:srgbClr val="F1F1F1"/>
                </a:solidFill>
                <a:latin typeface="Carlito"/>
                <a:cs typeface="Carlito"/>
              </a:rPr>
              <a:t> </a:t>
            </a:r>
            <a:r>
              <a:rPr lang="en-US" sz="1400" dirty="0">
                <a:solidFill>
                  <a:srgbClr val="F1F1F1"/>
                </a:solidFill>
                <a:latin typeface="Carlito"/>
                <a:cs typeface="Carlito"/>
              </a:rPr>
              <a:t>no</a:t>
            </a:r>
            <a:r>
              <a:rPr lang="en-US" sz="1400" spc="70" dirty="0">
                <a:solidFill>
                  <a:srgbClr val="F1F1F1"/>
                </a:solidFill>
                <a:latin typeface="Carlito"/>
                <a:cs typeface="Carlito"/>
              </a:rPr>
              <a:t> </a:t>
            </a:r>
            <a:r>
              <a:rPr lang="en-US" sz="1400" spc="-10" dirty="0">
                <a:solidFill>
                  <a:srgbClr val="F1F1F1"/>
                </a:solidFill>
                <a:latin typeface="Carlito"/>
                <a:cs typeface="Carlito"/>
              </a:rPr>
              <a:t>significant correlation between KM traveled and Price charged.</a:t>
            </a:r>
            <a:r>
              <a:rPr lang="en-US" sz="1400" spc="70" dirty="0">
                <a:solidFill>
                  <a:srgbClr val="F1F1F1"/>
                </a:solidFill>
                <a:latin typeface="Carlito"/>
                <a:cs typeface="Carlito"/>
              </a:rPr>
              <a:t> </a:t>
            </a:r>
            <a:endParaRPr lang="en-US" sz="1400" dirty="0">
              <a:latin typeface="Carlito"/>
              <a:cs typeface="Carlito"/>
            </a:endParaRPr>
          </a:p>
          <a:p>
            <a:pPr marL="241300" marR="5080" indent="-228600">
              <a:lnSpc>
                <a:spcPts val="1510"/>
              </a:lnSpc>
              <a:spcBef>
                <a:spcPts val="1010"/>
              </a:spcBef>
              <a:buFont typeface="Arial"/>
              <a:buChar char="•"/>
              <a:tabLst>
                <a:tab pos="241300" algn="l"/>
              </a:tabLst>
            </a:pPr>
            <a:r>
              <a:rPr sz="1400" dirty="0">
                <a:solidFill>
                  <a:srgbClr val="F1F1F1"/>
                </a:solidFill>
                <a:latin typeface="Carlito"/>
                <a:cs typeface="Carlito"/>
              </a:rPr>
              <a:t>H1:</a:t>
            </a:r>
            <a:r>
              <a:rPr sz="1400" spc="145" dirty="0">
                <a:solidFill>
                  <a:srgbClr val="F1F1F1"/>
                </a:solidFill>
                <a:latin typeface="Carlito"/>
                <a:cs typeface="Carlito"/>
              </a:rPr>
              <a:t> </a:t>
            </a:r>
            <a:r>
              <a:rPr sz="1400" dirty="0">
                <a:solidFill>
                  <a:srgbClr val="F1F1F1"/>
                </a:solidFill>
                <a:latin typeface="Carlito"/>
                <a:cs typeface="Carlito"/>
              </a:rPr>
              <a:t>There</a:t>
            </a:r>
            <a:r>
              <a:rPr sz="1400" spc="150" dirty="0">
                <a:solidFill>
                  <a:srgbClr val="F1F1F1"/>
                </a:solidFill>
                <a:latin typeface="Carlito"/>
                <a:cs typeface="Carlito"/>
              </a:rPr>
              <a:t> </a:t>
            </a:r>
            <a:r>
              <a:rPr sz="1400" dirty="0">
                <a:solidFill>
                  <a:srgbClr val="F1F1F1"/>
                </a:solidFill>
                <a:latin typeface="Carlito"/>
                <a:cs typeface="Carlito"/>
              </a:rPr>
              <a:t>is</a:t>
            </a:r>
            <a:r>
              <a:rPr sz="1400" spc="145" dirty="0">
                <a:solidFill>
                  <a:srgbClr val="F1F1F1"/>
                </a:solidFill>
                <a:latin typeface="Carlito"/>
                <a:cs typeface="Carlito"/>
              </a:rPr>
              <a:t> </a:t>
            </a:r>
            <a:r>
              <a:rPr sz="1400" dirty="0">
                <a:solidFill>
                  <a:srgbClr val="F1F1F1"/>
                </a:solidFill>
                <a:latin typeface="Carlito"/>
                <a:cs typeface="Carlito"/>
              </a:rPr>
              <a:t>a</a:t>
            </a:r>
            <a:r>
              <a:rPr sz="1400" spc="150" dirty="0">
                <a:solidFill>
                  <a:srgbClr val="F1F1F1"/>
                </a:solidFill>
                <a:latin typeface="Carlito"/>
                <a:cs typeface="Carlito"/>
              </a:rPr>
              <a:t> </a:t>
            </a:r>
            <a:r>
              <a:rPr lang="en-US" sz="1400" spc="-10" dirty="0">
                <a:solidFill>
                  <a:srgbClr val="F1F1F1"/>
                </a:solidFill>
                <a:latin typeface="Carlito"/>
                <a:cs typeface="Carlito"/>
              </a:rPr>
              <a:t>significant correlation between KM traveled and Price charged.</a:t>
            </a:r>
            <a:r>
              <a:rPr lang="en-US" sz="1400" spc="70" dirty="0">
                <a:solidFill>
                  <a:srgbClr val="F1F1F1"/>
                </a:solidFill>
                <a:latin typeface="Carlito"/>
                <a:cs typeface="Carlito"/>
              </a:rPr>
              <a:t> </a:t>
            </a:r>
            <a:endParaRPr sz="1400" dirty="0">
              <a:latin typeface="Carlito"/>
              <a:cs typeface="Carlito"/>
            </a:endParaRPr>
          </a:p>
        </p:txBody>
      </p:sp>
      <p:sp>
        <p:nvSpPr>
          <p:cNvPr id="10" name="object 10"/>
          <p:cNvSpPr txBox="1"/>
          <p:nvPr/>
        </p:nvSpPr>
        <p:spPr>
          <a:xfrm>
            <a:off x="4915500" y="4423496"/>
            <a:ext cx="5558536" cy="505267"/>
          </a:xfrm>
          <a:prstGeom prst="rect">
            <a:avLst/>
          </a:prstGeom>
        </p:spPr>
        <p:txBody>
          <a:bodyPr vert="horz" wrap="square" lIns="0" tIns="12700" rIns="0" bIns="0" rtlCol="0">
            <a:spAutoFit/>
          </a:bodyPr>
          <a:lstStyle/>
          <a:p>
            <a:pPr marL="12700">
              <a:lnSpc>
                <a:spcPct val="100000"/>
              </a:lnSpc>
              <a:spcBef>
                <a:spcPts val="100"/>
              </a:spcBef>
            </a:pPr>
            <a:r>
              <a:rPr lang="en-US" sz="1600" dirty="0">
                <a:latin typeface="Times New Roman" panose="02020603050405020304" pitchFamily="18" charset="0"/>
                <a:cs typeface="Times New Roman" panose="02020603050405020304" pitchFamily="18" charset="0"/>
              </a:rPr>
              <a:t>There is a significant correlation between KM travelled and Price charged.</a:t>
            </a:r>
          </a:p>
        </p:txBody>
      </p:sp>
      <p:sp>
        <p:nvSpPr>
          <p:cNvPr id="11" name="object 11"/>
          <p:cNvSpPr txBox="1"/>
          <p:nvPr/>
        </p:nvSpPr>
        <p:spPr>
          <a:xfrm>
            <a:off x="4880864" y="1440891"/>
            <a:ext cx="3577336" cy="289823"/>
          </a:xfrm>
          <a:prstGeom prst="rect">
            <a:avLst/>
          </a:prstGeom>
        </p:spPr>
        <p:txBody>
          <a:bodyPr vert="horz" wrap="square" lIns="0" tIns="12700" rIns="0" bIns="0" rtlCol="0">
            <a:spAutoFit/>
          </a:bodyPr>
          <a:lstStyle/>
          <a:p>
            <a:pPr marL="12700">
              <a:lnSpc>
                <a:spcPct val="100000"/>
              </a:lnSpc>
              <a:spcBef>
                <a:spcPts val="100"/>
              </a:spcBef>
            </a:pPr>
            <a:r>
              <a:rPr lang="en-US" spc="-20" dirty="0">
                <a:latin typeface="Times New Roman" panose="02020603050405020304" pitchFamily="18" charset="0"/>
                <a:cs typeface="Times New Roman" panose="02020603050405020304" pitchFamily="18" charset="0"/>
              </a:rPr>
              <a:t>Correlation Test:</a:t>
            </a:r>
            <a:endParaRPr lang="en-US" dirty="0">
              <a:latin typeface="Times New Roman" panose="02020603050405020304" pitchFamily="18" charset="0"/>
              <a:cs typeface="Times New Roman" panose="02020603050405020304" pitchFamily="18" charset="0"/>
            </a:endParaRPr>
          </a:p>
        </p:txBody>
      </p:sp>
      <p:sp>
        <p:nvSpPr>
          <p:cNvPr id="13" name="object 13"/>
          <p:cNvSpPr txBox="1"/>
          <p:nvPr/>
        </p:nvSpPr>
        <p:spPr>
          <a:xfrm>
            <a:off x="4880864" y="3796144"/>
            <a:ext cx="3043936" cy="289823"/>
          </a:xfrm>
          <a:prstGeom prst="rect">
            <a:avLst/>
          </a:prstGeom>
        </p:spPr>
        <p:txBody>
          <a:bodyPr vert="horz" wrap="square" lIns="0" tIns="12700" rIns="0" bIns="0" rtlCol="0">
            <a:spAutoFit/>
          </a:bodyPr>
          <a:lstStyle/>
          <a:p>
            <a:pPr marL="12700">
              <a:lnSpc>
                <a:spcPct val="100000"/>
              </a:lnSpc>
              <a:spcBef>
                <a:spcPts val="100"/>
              </a:spcBef>
            </a:pPr>
            <a:r>
              <a:rPr sz="1800" spc="-20" dirty="0">
                <a:latin typeface="Times New Roman" panose="02020603050405020304" pitchFamily="18" charset="0"/>
                <a:cs typeface="Times New Roman" panose="02020603050405020304" pitchFamily="18" charset="0"/>
              </a:rPr>
              <a:t>Conclusion</a:t>
            </a:r>
            <a:endParaRPr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4FF4E59-C16B-1F30-76E5-14ACE837C0B0}"/>
              </a:ext>
            </a:extLst>
          </p:cNvPr>
          <p:cNvPicPr>
            <a:picLocks noChangeAspect="1"/>
          </p:cNvPicPr>
          <p:nvPr/>
        </p:nvPicPr>
        <p:blipFill rotWithShape="1">
          <a:blip r:embed="rId2">
            <a:extLst>
              <a:ext uri="{28A0092B-C50C-407E-A947-70E740481C1C}">
                <a14:useLocalDpi xmlns:a14="http://schemas.microsoft.com/office/drawing/2010/main" val="0"/>
              </a:ext>
            </a:extLst>
          </a:blip>
          <a:srcRect t="6014" r="27857" b="18683"/>
          <a:stretch/>
        </p:blipFill>
        <p:spPr>
          <a:xfrm>
            <a:off x="4915500" y="2209800"/>
            <a:ext cx="6895500" cy="488420"/>
          </a:xfrm>
          <a:prstGeom prst="rect">
            <a:avLst/>
          </a:prstGeom>
        </p:spPr>
      </p:pic>
    </p:spTree>
    <p:extLst>
      <p:ext uri="{BB962C8B-B14F-4D97-AF65-F5344CB8AC3E}">
        <p14:creationId xmlns:p14="http://schemas.microsoft.com/office/powerpoint/2010/main" val="1041425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3BADE-0E0A-B4A0-E462-50D63C0BCD36}"/>
              </a:ext>
            </a:extLst>
          </p:cNvPr>
          <p:cNvSpPr>
            <a:spLocks noGrp="1"/>
          </p:cNvSpPr>
          <p:nvPr>
            <p:ph type="title"/>
          </p:nvPr>
        </p:nvSpPr>
        <p:spPr>
          <a:xfrm>
            <a:off x="673100" y="609676"/>
            <a:ext cx="3624579" cy="553998"/>
          </a:xfrm>
        </p:spPr>
        <p:txBody>
          <a:bodyPr/>
          <a:lstStyle/>
          <a:p>
            <a:r>
              <a:rPr lang="en-US" sz="3600" dirty="0">
                <a:latin typeface="Times New Roman" panose="02020603050405020304" pitchFamily="18" charset="0"/>
                <a:cs typeface="Times New Roman" panose="02020603050405020304" pitchFamily="18" charset="0"/>
              </a:rPr>
              <a:t>Outline</a:t>
            </a:r>
          </a:p>
        </p:txBody>
      </p:sp>
      <p:sp>
        <p:nvSpPr>
          <p:cNvPr id="3" name="Text Placeholder 2">
            <a:extLst>
              <a:ext uri="{FF2B5EF4-FFF2-40B4-BE49-F238E27FC236}">
                <a16:creationId xmlns:a16="http://schemas.microsoft.com/office/drawing/2014/main" id="{291D6AD7-FC7C-C37C-62BF-876B317D3885}"/>
              </a:ext>
            </a:extLst>
          </p:cNvPr>
          <p:cNvSpPr>
            <a:spLocks noGrp="1"/>
          </p:cNvSpPr>
          <p:nvPr>
            <p:ph type="body" idx="1"/>
          </p:nvPr>
        </p:nvSpPr>
        <p:spPr>
          <a:xfrm>
            <a:off x="381000" y="1600200"/>
            <a:ext cx="11201400" cy="4487382"/>
          </a:xfrm>
        </p:spPr>
        <p:txBody>
          <a:bodyPr/>
          <a:lstStyle/>
          <a:p>
            <a:pPr marL="285750" indent="-285750">
              <a:lnSpc>
                <a:spcPct val="200000"/>
              </a:lnSpc>
              <a:buFont typeface="Wingdings" pitchFamily="2" charset="2"/>
              <a:buChar char="ü"/>
            </a:pPr>
            <a:r>
              <a:rPr lang="en-US" sz="3000" dirty="0">
                <a:solidFill>
                  <a:schemeClr val="bg2"/>
                </a:solidFill>
              </a:rPr>
              <a:t>Problem Statement</a:t>
            </a:r>
          </a:p>
          <a:p>
            <a:pPr marL="285750" indent="-285750">
              <a:lnSpc>
                <a:spcPct val="200000"/>
              </a:lnSpc>
              <a:buFont typeface="Wingdings" pitchFamily="2" charset="2"/>
              <a:buChar char="ü"/>
            </a:pPr>
            <a:r>
              <a:rPr lang="en-US" sz="3000" dirty="0">
                <a:solidFill>
                  <a:schemeClr val="bg2"/>
                </a:solidFill>
              </a:rPr>
              <a:t>Understanding the Data</a:t>
            </a:r>
          </a:p>
          <a:p>
            <a:pPr marL="285750" indent="-285750">
              <a:lnSpc>
                <a:spcPct val="200000"/>
              </a:lnSpc>
              <a:buFont typeface="Wingdings" pitchFamily="2" charset="2"/>
              <a:buChar char="ü"/>
            </a:pPr>
            <a:r>
              <a:rPr lang="en-US" sz="3000" dirty="0">
                <a:solidFill>
                  <a:schemeClr val="bg2"/>
                </a:solidFill>
              </a:rPr>
              <a:t>Exploratory Data Analysis</a:t>
            </a:r>
          </a:p>
          <a:p>
            <a:pPr marL="285750" indent="-285750">
              <a:lnSpc>
                <a:spcPct val="200000"/>
              </a:lnSpc>
              <a:buFont typeface="Wingdings" pitchFamily="2" charset="2"/>
              <a:buChar char="ü"/>
            </a:pPr>
            <a:r>
              <a:rPr lang="en-US" sz="3000" dirty="0">
                <a:solidFill>
                  <a:schemeClr val="bg2"/>
                </a:solidFill>
              </a:rPr>
              <a:t>Hypothesis Tests</a:t>
            </a:r>
          </a:p>
          <a:p>
            <a:pPr marL="285750" indent="-285750">
              <a:lnSpc>
                <a:spcPct val="200000"/>
              </a:lnSpc>
              <a:buFont typeface="Wingdings" pitchFamily="2" charset="2"/>
              <a:buChar char="ü"/>
            </a:pPr>
            <a:r>
              <a:rPr lang="en-US" sz="3000" dirty="0">
                <a:solidFill>
                  <a:schemeClr val="bg2"/>
                </a:solidFill>
              </a:rPr>
              <a:t>Summary</a:t>
            </a:r>
          </a:p>
        </p:txBody>
      </p:sp>
    </p:spTree>
    <p:extLst>
      <p:ext uri="{BB962C8B-B14F-4D97-AF65-F5344CB8AC3E}">
        <p14:creationId xmlns:p14="http://schemas.microsoft.com/office/powerpoint/2010/main" val="32529165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4065" y="240029"/>
            <a:ext cx="4461510" cy="2292935"/>
          </a:xfrm>
          <a:prstGeom prst="rect">
            <a:avLst/>
          </a:prstGeom>
        </p:spPr>
        <p:txBody>
          <a:bodyPr vert="horz" wrap="square" lIns="0" tIns="0" rIns="0" bIns="0" rtlCol="0">
            <a:spAutoFit/>
          </a:bodyPr>
          <a:lstStyle/>
          <a:p>
            <a:pPr>
              <a:lnSpc>
                <a:spcPct val="100000"/>
              </a:lnSpc>
            </a:pPr>
            <a:endParaRPr sz="3600" dirty="0">
              <a:latin typeface="Times New Roman" panose="02020603050405020304" pitchFamily="18" charset="0"/>
              <a:cs typeface="Times New Roman" panose="02020603050405020304" pitchFamily="18" charset="0"/>
            </a:endParaRPr>
          </a:p>
          <a:p>
            <a:pPr>
              <a:lnSpc>
                <a:spcPct val="100000"/>
              </a:lnSpc>
              <a:spcBef>
                <a:spcPts val="585"/>
              </a:spcBef>
            </a:pPr>
            <a:endParaRPr sz="3600" dirty="0">
              <a:latin typeface="Times New Roman" panose="02020603050405020304" pitchFamily="18" charset="0"/>
              <a:cs typeface="Times New Roman" panose="02020603050405020304" pitchFamily="18" charset="0"/>
            </a:endParaRPr>
          </a:p>
          <a:p>
            <a:pPr marL="411480">
              <a:lnSpc>
                <a:spcPct val="100000"/>
              </a:lnSpc>
              <a:spcBef>
                <a:spcPts val="5"/>
              </a:spcBef>
            </a:pPr>
            <a:r>
              <a:rPr lang="en-US" sz="3600" spc="-10" dirty="0">
                <a:solidFill>
                  <a:srgbClr val="C55A11"/>
                </a:solidFill>
                <a:latin typeface="Times New Roman" panose="02020603050405020304" pitchFamily="18" charset="0"/>
                <a:cs typeface="Times New Roman" panose="02020603050405020304" pitchFamily="18" charset="0"/>
              </a:rPr>
              <a:t>  </a:t>
            </a:r>
          </a:p>
          <a:p>
            <a:pPr marL="411480">
              <a:lnSpc>
                <a:spcPct val="100000"/>
              </a:lnSpc>
              <a:spcBef>
                <a:spcPts val="5"/>
              </a:spcBef>
            </a:pPr>
            <a:r>
              <a:rPr lang="en-US" sz="3600" spc="-10" dirty="0">
                <a:solidFill>
                  <a:srgbClr val="C55A11"/>
                </a:solidFill>
                <a:latin typeface="Times New Roman" panose="02020603050405020304" pitchFamily="18" charset="0"/>
                <a:cs typeface="Times New Roman" panose="02020603050405020304" pitchFamily="18" charset="0"/>
              </a:rPr>
              <a:t>	</a:t>
            </a:r>
            <a:r>
              <a:rPr sz="3600" spc="-10" dirty="0">
                <a:solidFill>
                  <a:srgbClr val="C55A11"/>
                </a:solidFill>
                <a:latin typeface="Times New Roman" panose="02020603050405020304" pitchFamily="18" charset="0"/>
                <a:cs typeface="Times New Roman" panose="02020603050405020304" pitchFamily="18" charset="0"/>
              </a:rPr>
              <a:t>Conclusion</a:t>
            </a:r>
            <a:endParaRPr sz="3600" dirty="0">
              <a:latin typeface="Times New Roman" panose="02020603050405020304" pitchFamily="18" charset="0"/>
              <a:cs typeface="Times New Roman" panose="02020603050405020304" pitchFamily="18" charset="0"/>
            </a:endParaRPr>
          </a:p>
        </p:txBody>
      </p:sp>
      <p:sp>
        <p:nvSpPr>
          <p:cNvPr id="4" name="object 4"/>
          <p:cNvSpPr/>
          <p:nvPr/>
        </p:nvSpPr>
        <p:spPr>
          <a:xfrm>
            <a:off x="609600" y="2971800"/>
            <a:ext cx="3685540" cy="0"/>
          </a:xfrm>
          <a:custGeom>
            <a:avLst/>
            <a:gdLst/>
            <a:ahLst/>
            <a:cxnLst/>
            <a:rect l="l" t="t" r="r" b="b"/>
            <a:pathLst>
              <a:path w="3685540">
                <a:moveTo>
                  <a:pt x="0" y="0"/>
                </a:moveTo>
                <a:lnTo>
                  <a:pt x="3685032" y="0"/>
                </a:lnTo>
              </a:path>
            </a:pathLst>
          </a:custGeom>
          <a:ln w="22225">
            <a:solidFill>
              <a:srgbClr val="E7E6E6"/>
            </a:solidFill>
          </a:ln>
        </p:spPr>
        <p:txBody>
          <a:bodyPr wrap="square" lIns="0" tIns="0" rIns="0" bIns="0" rtlCol="0"/>
          <a:lstStyle/>
          <a:p>
            <a:endParaRPr/>
          </a:p>
        </p:txBody>
      </p:sp>
      <p:sp>
        <p:nvSpPr>
          <p:cNvPr id="6" name="object 6"/>
          <p:cNvSpPr txBox="1"/>
          <p:nvPr/>
        </p:nvSpPr>
        <p:spPr>
          <a:xfrm>
            <a:off x="5181600" y="1828800"/>
            <a:ext cx="5690870" cy="2456635"/>
          </a:xfrm>
          <a:prstGeom prst="rect">
            <a:avLst/>
          </a:prstGeom>
        </p:spPr>
        <p:txBody>
          <a:bodyPr vert="horz" wrap="square" lIns="0" tIns="13335" rIns="0" bIns="0" rtlCol="0">
            <a:spAutoFit/>
          </a:bodyPr>
          <a:lstStyle/>
          <a:p>
            <a:pPr marL="299085" indent="-286385">
              <a:lnSpc>
                <a:spcPct val="150000"/>
              </a:lnSpc>
              <a:spcBef>
                <a:spcPts val="105"/>
              </a:spcBef>
              <a:buFont typeface="Arial"/>
              <a:buChar char="•"/>
              <a:tabLst>
                <a:tab pos="299085" algn="l"/>
              </a:tabLst>
            </a:pPr>
            <a:r>
              <a:rPr spc="-50" dirty="0">
                <a:latin typeface="Times New Roman" panose="02020603050405020304" pitchFamily="18" charset="0"/>
                <a:cs typeface="Times New Roman" panose="02020603050405020304" pitchFamily="18" charset="0"/>
              </a:rPr>
              <a:t>Yellow</a:t>
            </a:r>
            <a:r>
              <a:rPr spc="-65"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Cab</a:t>
            </a:r>
            <a:r>
              <a:rPr spc="-65" dirty="0">
                <a:latin typeface="Times New Roman" panose="02020603050405020304" pitchFamily="18" charset="0"/>
                <a:cs typeface="Times New Roman" panose="02020603050405020304" pitchFamily="18" charset="0"/>
              </a:rPr>
              <a:t> </a:t>
            </a:r>
            <a:r>
              <a:rPr spc="-35" dirty="0">
                <a:latin typeface="Times New Roman" panose="02020603050405020304" pitchFamily="18" charset="0"/>
                <a:cs typeface="Times New Roman" panose="02020603050405020304" pitchFamily="18" charset="0"/>
              </a:rPr>
              <a:t>Company</a:t>
            </a:r>
            <a:r>
              <a:rPr spc="-55"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is</a:t>
            </a:r>
            <a:r>
              <a:rPr spc="-30" dirty="0">
                <a:latin typeface="Times New Roman" panose="02020603050405020304" pitchFamily="18" charset="0"/>
                <a:cs typeface="Times New Roman" panose="02020603050405020304" pitchFamily="18" charset="0"/>
              </a:rPr>
              <a:t> better</a:t>
            </a:r>
            <a:r>
              <a:rPr spc="-65" dirty="0">
                <a:latin typeface="Times New Roman" panose="02020603050405020304" pitchFamily="18" charset="0"/>
                <a:cs typeface="Times New Roman" panose="02020603050405020304" pitchFamily="18" charset="0"/>
              </a:rPr>
              <a:t> </a:t>
            </a:r>
            <a:r>
              <a:rPr spc="-20" dirty="0">
                <a:latin typeface="Times New Roman" panose="02020603050405020304" pitchFamily="18" charset="0"/>
                <a:cs typeface="Times New Roman" panose="02020603050405020304" pitchFamily="18" charset="0"/>
              </a:rPr>
              <a:t>than</a:t>
            </a:r>
            <a:r>
              <a:rPr spc="-65" dirty="0">
                <a:latin typeface="Times New Roman" panose="02020603050405020304" pitchFamily="18" charset="0"/>
                <a:cs typeface="Times New Roman" panose="02020603050405020304" pitchFamily="18" charset="0"/>
              </a:rPr>
              <a:t> </a:t>
            </a:r>
            <a:r>
              <a:rPr spc="-20" dirty="0">
                <a:latin typeface="Times New Roman" panose="02020603050405020304" pitchFamily="18" charset="0"/>
                <a:cs typeface="Times New Roman" panose="02020603050405020304" pitchFamily="18" charset="0"/>
              </a:rPr>
              <a:t>Pink</a:t>
            </a:r>
            <a:r>
              <a:rPr spc="-55"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Cab</a:t>
            </a:r>
            <a:r>
              <a:rPr spc="-55" dirty="0">
                <a:latin typeface="Times New Roman" panose="02020603050405020304" pitchFamily="18" charset="0"/>
                <a:cs typeface="Times New Roman" panose="02020603050405020304" pitchFamily="18" charset="0"/>
              </a:rPr>
              <a:t> </a:t>
            </a:r>
            <a:r>
              <a:rPr spc="-40" dirty="0">
                <a:latin typeface="Times New Roman" panose="02020603050405020304" pitchFamily="18" charset="0"/>
                <a:cs typeface="Times New Roman" panose="02020603050405020304" pitchFamily="18" charset="0"/>
              </a:rPr>
              <a:t>Company</a:t>
            </a:r>
            <a:r>
              <a:rPr spc="-70"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Because:</a:t>
            </a:r>
            <a:endParaRPr dirty="0">
              <a:latin typeface="Times New Roman" panose="02020603050405020304" pitchFamily="18" charset="0"/>
              <a:cs typeface="Times New Roman" panose="02020603050405020304" pitchFamily="18" charset="0"/>
            </a:endParaRPr>
          </a:p>
          <a:p>
            <a:pPr marL="756285" lvl="1" indent="-286385">
              <a:lnSpc>
                <a:spcPct val="150000"/>
              </a:lnSpc>
              <a:buFont typeface="Wingdings"/>
              <a:buChar char=""/>
              <a:tabLst>
                <a:tab pos="756285" algn="l"/>
              </a:tabLst>
            </a:pPr>
            <a:r>
              <a:rPr lang="en-US" spc="-10" dirty="0">
                <a:latin typeface="Times New Roman" panose="02020603050405020304" pitchFamily="18" charset="0"/>
                <a:cs typeface="Times New Roman" panose="02020603050405020304" pitchFamily="18" charset="0"/>
              </a:rPr>
              <a:t>Higher </a:t>
            </a:r>
            <a:r>
              <a:rPr spc="-10" dirty="0">
                <a:latin typeface="Times New Roman" panose="02020603050405020304" pitchFamily="18" charset="0"/>
                <a:cs typeface="Times New Roman" panose="02020603050405020304" pitchFamily="18" charset="0"/>
              </a:rPr>
              <a:t>Profit</a:t>
            </a:r>
            <a:r>
              <a:rPr spc="-75"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Margin</a:t>
            </a:r>
            <a:endParaRPr dirty="0">
              <a:latin typeface="Times New Roman" panose="02020603050405020304" pitchFamily="18" charset="0"/>
              <a:cs typeface="Times New Roman" panose="02020603050405020304" pitchFamily="18" charset="0"/>
            </a:endParaRPr>
          </a:p>
          <a:p>
            <a:pPr marL="756285" lvl="1" indent="-286385">
              <a:lnSpc>
                <a:spcPct val="150000"/>
              </a:lnSpc>
              <a:buFont typeface="Wingdings"/>
              <a:buChar char=""/>
              <a:tabLst>
                <a:tab pos="756285" algn="l"/>
              </a:tabLst>
            </a:pPr>
            <a:r>
              <a:rPr lang="en-US" dirty="0">
                <a:latin typeface="Times New Roman" panose="02020603050405020304" pitchFamily="18" charset="0"/>
                <a:cs typeface="Times New Roman" panose="02020603050405020304" pitchFamily="18" charset="0"/>
              </a:rPr>
              <a:t>Larger User Base</a:t>
            </a:r>
            <a:endParaRPr dirty="0">
              <a:latin typeface="Times New Roman" panose="02020603050405020304" pitchFamily="18" charset="0"/>
              <a:cs typeface="Times New Roman" panose="02020603050405020304" pitchFamily="18" charset="0"/>
            </a:endParaRPr>
          </a:p>
          <a:p>
            <a:pPr marL="756285" lvl="1" indent="-286385">
              <a:lnSpc>
                <a:spcPct val="150000"/>
              </a:lnSpc>
              <a:buFont typeface="Wingdings"/>
              <a:buChar char=""/>
              <a:tabLst>
                <a:tab pos="756285" algn="l"/>
              </a:tabLst>
            </a:pPr>
            <a:r>
              <a:rPr lang="en-US" dirty="0">
                <a:latin typeface="Times New Roman" panose="02020603050405020304" pitchFamily="18" charset="0"/>
                <a:cs typeface="Times New Roman" panose="02020603050405020304" pitchFamily="18" charset="0"/>
              </a:rPr>
              <a:t>Higher Transaction per Year</a:t>
            </a:r>
          </a:p>
          <a:p>
            <a:pPr marL="756285" lvl="1" indent="-286385">
              <a:lnSpc>
                <a:spcPct val="150000"/>
              </a:lnSpc>
              <a:buFont typeface="Wingdings"/>
              <a:buChar char=""/>
              <a:tabLst>
                <a:tab pos="756285" algn="l"/>
              </a:tabLst>
            </a:pPr>
            <a:r>
              <a:rPr lang="en-US" dirty="0">
                <a:latin typeface="Times New Roman" panose="02020603050405020304" pitchFamily="18" charset="0"/>
                <a:cs typeface="Times New Roman" panose="02020603050405020304" pitchFamily="18" charset="0"/>
              </a:rPr>
              <a:t>Better Geographical Coverages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95845" y="2480513"/>
            <a:ext cx="3515360" cy="1031875"/>
          </a:xfrm>
          <a:prstGeom prst="rect">
            <a:avLst/>
          </a:prstGeom>
        </p:spPr>
        <p:txBody>
          <a:bodyPr vert="horz" wrap="square" lIns="0" tIns="12700" rIns="0" bIns="0" rtlCol="0">
            <a:spAutoFit/>
          </a:bodyPr>
          <a:lstStyle/>
          <a:p>
            <a:pPr marL="12700">
              <a:lnSpc>
                <a:spcPct val="100000"/>
              </a:lnSpc>
              <a:spcBef>
                <a:spcPts val="100"/>
              </a:spcBef>
            </a:pPr>
            <a:r>
              <a:rPr sz="6600" dirty="0">
                <a:solidFill>
                  <a:srgbClr val="FF6600"/>
                </a:solidFill>
              </a:rPr>
              <a:t>Thank</a:t>
            </a:r>
            <a:r>
              <a:rPr sz="6600" spc="-20" dirty="0">
                <a:solidFill>
                  <a:srgbClr val="FF6600"/>
                </a:solidFill>
              </a:rPr>
              <a:t> </a:t>
            </a:r>
            <a:r>
              <a:rPr sz="6600" spc="-135" dirty="0">
                <a:solidFill>
                  <a:srgbClr val="FF6600"/>
                </a:solidFill>
              </a:rPr>
              <a:t>You</a:t>
            </a:r>
            <a:endParaRPr sz="6600" dirty="0"/>
          </a:p>
        </p:txBody>
      </p:sp>
      <p:grpSp>
        <p:nvGrpSpPr>
          <p:cNvPr id="3" name="object 3"/>
          <p:cNvGrpSpPr/>
          <p:nvPr/>
        </p:nvGrpSpPr>
        <p:grpSpPr>
          <a:xfrm>
            <a:off x="-6350" y="-6350"/>
            <a:ext cx="5885180" cy="6870700"/>
            <a:chOff x="-6350" y="-6350"/>
            <a:chExt cx="5885180" cy="6870700"/>
          </a:xfrm>
        </p:grpSpPr>
        <p:sp>
          <p:nvSpPr>
            <p:cNvPr id="4" name="object 4"/>
            <p:cNvSpPr/>
            <p:nvPr/>
          </p:nvSpPr>
          <p:spPr>
            <a:xfrm>
              <a:off x="0" y="0"/>
              <a:ext cx="5872480" cy="6858000"/>
            </a:xfrm>
            <a:custGeom>
              <a:avLst/>
              <a:gdLst/>
              <a:ahLst/>
              <a:cxnLst/>
              <a:rect l="l" t="t" r="r" b="b"/>
              <a:pathLst>
                <a:path w="5872480" h="6858000">
                  <a:moveTo>
                    <a:pt x="5871972" y="0"/>
                  </a:moveTo>
                  <a:lnTo>
                    <a:pt x="0" y="0"/>
                  </a:lnTo>
                  <a:lnTo>
                    <a:pt x="0" y="6858000"/>
                  </a:lnTo>
                  <a:lnTo>
                    <a:pt x="5871972" y="6858000"/>
                  </a:lnTo>
                  <a:lnTo>
                    <a:pt x="5871972" y="0"/>
                  </a:lnTo>
                  <a:close/>
                </a:path>
              </a:pathLst>
            </a:custGeom>
            <a:solidFill>
              <a:srgbClr val="3A3838"/>
            </a:solidFill>
          </p:spPr>
          <p:txBody>
            <a:bodyPr wrap="square" lIns="0" tIns="0" rIns="0" bIns="0" rtlCol="0"/>
            <a:lstStyle/>
            <a:p>
              <a:endParaRPr/>
            </a:p>
          </p:txBody>
        </p:sp>
        <p:sp>
          <p:nvSpPr>
            <p:cNvPr id="5" name="object 5"/>
            <p:cNvSpPr/>
            <p:nvPr/>
          </p:nvSpPr>
          <p:spPr>
            <a:xfrm>
              <a:off x="0" y="0"/>
              <a:ext cx="5872480" cy="6858000"/>
            </a:xfrm>
            <a:custGeom>
              <a:avLst/>
              <a:gdLst/>
              <a:ahLst/>
              <a:cxnLst/>
              <a:rect l="l" t="t" r="r" b="b"/>
              <a:pathLst>
                <a:path w="5872480" h="6858000">
                  <a:moveTo>
                    <a:pt x="0" y="6858000"/>
                  </a:moveTo>
                  <a:lnTo>
                    <a:pt x="5871972" y="6858000"/>
                  </a:lnTo>
                  <a:lnTo>
                    <a:pt x="5871972" y="0"/>
                  </a:lnTo>
                  <a:lnTo>
                    <a:pt x="0" y="0"/>
                  </a:lnTo>
                  <a:lnTo>
                    <a:pt x="0" y="6858000"/>
                  </a:lnTo>
                  <a:close/>
                </a:path>
              </a:pathLst>
            </a:custGeom>
            <a:ln w="12700">
              <a:solidFill>
                <a:srgbClr val="2E528F"/>
              </a:solidFill>
            </a:ln>
          </p:spPr>
          <p:txBody>
            <a:bodyPr wrap="square" lIns="0" tIns="0" rIns="0" bIns="0" rtlCol="0"/>
            <a:lstStyle/>
            <a:p>
              <a:endParaRPr/>
            </a:p>
          </p:txBody>
        </p:sp>
        <p:pic>
          <p:nvPicPr>
            <p:cNvPr id="6" name="object 6"/>
            <p:cNvPicPr/>
            <p:nvPr/>
          </p:nvPicPr>
          <p:blipFill>
            <a:blip r:embed="rId2" cstate="print"/>
            <a:stretch>
              <a:fillRect/>
            </a:stretch>
          </p:blipFill>
          <p:spPr>
            <a:xfrm>
              <a:off x="169163" y="6109715"/>
              <a:ext cx="1655064" cy="748281"/>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4065" y="240029"/>
            <a:ext cx="4461510" cy="1326645"/>
          </a:xfrm>
          <a:prstGeom prst="rect">
            <a:avLst/>
          </a:prstGeom>
        </p:spPr>
        <p:txBody>
          <a:bodyPr vert="horz" wrap="square" lIns="0" tIns="216535" rIns="0" bIns="0" rtlCol="0">
            <a:spAutoFit/>
          </a:bodyPr>
          <a:lstStyle/>
          <a:p>
            <a:pPr>
              <a:lnSpc>
                <a:spcPct val="100000"/>
              </a:lnSpc>
              <a:spcBef>
                <a:spcPts val="1705"/>
              </a:spcBef>
            </a:pPr>
            <a:endParaRPr sz="3600" dirty="0">
              <a:latin typeface="Times New Roman" panose="02020603050405020304" pitchFamily="18" charset="0"/>
              <a:cs typeface="Times New Roman" panose="02020603050405020304" pitchFamily="18" charset="0"/>
            </a:endParaRPr>
          </a:p>
          <a:p>
            <a:pPr marL="411480">
              <a:lnSpc>
                <a:spcPct val="100000"/>
              </a:lnSpc>
            </a:pPr>
            <a:r>
              <a:rPr sz="3600" spc="-60" dirty="0">
                <a:solidFill>
                  <a:srgbClr val="C55A11"/>
                </a:solidFill>
                <a:latin typeface="Times New Roman" panose="02020603050405020304" pitchFamily="18" charset="0"/>
                <a:cs typeface="Times New Roman" panose="02020603050405020304" pitchFamily="18" charset="0"/>
              </a:rPr>
              <a:t>Problem</a:t>
            </a:r>
            <a:r>
              <a:rPr sz="3600" spc="-145" dirty="0">
                <a:solidFill>
                  <a:srgbClr val="C55A11"/>
                </a:solidFill>
                <a:latin typeface="Times New Roman" panose="02020603050405020304" pitchFamily="18" charset="0"/>
                <a:cs typeface="Times New Roman" panose="02020603050405020304" pitchFamily="18" charset="0"/>
              </a:rPr>
              <a:t> </a:t>
            </a:r>
            <a:r>
              <a:rPr sz="3600" spc="-10" dirty="0">
                <a:solidFill>
                  <a:srgbClr val="C55A11"/>
                </a:solidFill>
                <a:latin typeface="Times New Roman" panose="02020603050405020304" pitchFamily="18" charset="0"/>
                <a:cs typeface="Times New Roman" panose="02020603050405020304" pitchFamily="18" charset="0"/>
              </a:rPr>
              <a:t>Statement</a:t>
            </a:r>
            <a:endParaRPr sz="3600" dirty="0">
              <a:latin typeface="Times New Roman" panose="02020603050405020304" pitchFamily="18" charset="0"/>
              <a:cs typeface="Times New Roman" panose="02020603050405020304" pitchFamily="18" charset="0"/>
            </a:endParaRPr>
          </a:p>
        </p:txBody>
      </p:sp>
      <p:sp>
        <p:nvSpPr>
          <p:cNvPr id="3" name="object 3"/>
          <p:cNvSpPr/>
          <p:nvPr/>
        </p:nvSpPr>
        <p:spPr>
          <a:xfrm>
            <a:off x="704850" y="2052066"/>
            <a:ext cx="3685540" cy="0"/>
          </a:xfrm>
          <a:custGeom>
            <a:avLst/>
            <a:gdLst/>
            <a:ahLst/>
            <a:cxnLst/>
            <a:rect l="l" t="t" r="r" b="b"/>
            <a:pathLst>
              <a:path w="3685540">
                <a:moveTo>
                  <a:pt x="0" y="0"/>
                </a:moveTo>
                <a:lnTo>
                  <a:pt x="3685032" y="0"/>
                </a:lnTo>
              </a:path>
            </a:pathLst>
          </a:custGeom>
          <a:ln w="22225">
            <a:solidFill>
              <a:srgbClr val="E7E6E6"/>
            </a:solidFill>
          </a:ln>
        </p:spPr>
        <p:txBody>
          <a:bodyPr wrap="square" lIns="0" tIns="0" rIns="0" bIns="0" rtlCol="0"/>
          <a:lstStyle/>
          <a:p>
            <a:endParaRPr/>
          </a:p>
        </p:txBody>
      </p:sp>
      <p:sp>
        <p:nvSpPr>
          <p:cNvPr id="4" name="object 4"/>
          <p:cNvSpPr txBox="1"/>
          <p:nvPr/>
        </p:nvSpPr>
        <p:spPr>
          <a:xfrm>
            <a:off x="5007990" y="1287602"/>
            <a:ext cx="5839460" cy="1256113"/>
          </a:xfrm>
          <a:prstGeom prst="rect">
            <a:avLst/>
          </a:prstGeom>
        </p:spPr>
        <p:txBody>
          <a:bodyPr vert="horz" wrap="square" lIns="0" tIns="12065" rIns="0" bIns="0" rtlCol="0">
            <a:spAutoFit/>
          </a:bodyPr>
          <a:lstStyle/>
          <a:p>
            <a:r>
              <a:rPr lang="en-US" sz="1600" dirty="0">
                <a:effectLst/>
                <a:latin typeface="Times New Roman" panose="02020603050405020304" pitchFamily="18" charset="0"/>
                <a:cs typeface="Times New Roman" panose="02020603050405020304" pitchFamily="18" charset="0"/>
              </a:rPr>
              <a:t>XYZ is a private equity firm based in the US. Due to the remarkable growth in the cab industry over the last few years and the presence of multiple key players in the market, XYZ is considering an investment in this sector.</a:t>
            </a:r>
          </a:p>
          <a:p>
            <a:pPr marL="299085" marR="5080" indent="-287020">
              <a:lnSpc>
                <a:spcPct val="100000"/>
              </a:lnSpc>
              <a:spcBef>
                <a:spcPts val="95"/>
              </a:spcBef>
              <a:buFont typeface="Arial"/>
              <a:buChar char="•"/>
              <a:tabLst>
                <a:tab pos="299085" algn="l"/>
              </a:tabLst>
            </a:pPr>
            <a:endParaRPr lang="en-US" sz="1600" dirty="0">
              <a:latin typeface="Carlito"/>
              <a:cs typeface="Carlito"/>
            </a:endParaRPr>
          </a:p>
        </p:txBody>
      </p:sp>
      <p:sp>
        <p:nvSpPr>
          <p:cNvPr id="5" name="object 5"/>
          <p:cNvSpPr txBox="1"/>
          <p:nvPr/>
        </p:nvSpPr>
        <p:spPr>
          <a:xfrm>
            <a:off x="5007990" y="2465990"/>
            <a:ext cx="5778500" cy="763671"/>
          </a:xfrm>
          <a:prstGeom prst="rect">
            <a:avLst/>
          </a:prstGeom>
        </p:spPr>
        <p:txBody>
          <a:bodyPr vert="horz" wrap="square" lIns="0" tIns="12065" rIns="0" bIns="0" rtlCol="0">
            <a:spAutoFit/>
          </a:bodyPr>
          <a:lstStyle/>
          <a:p>
            <a:pPr marL="299085" marR="5080" indent="-287020">
              <a:spcBef>
                <a:spcPts val="95"/>
              </a:spcBef>
              <a:buFont typeface="Arial"/>
              <a:buChar char="•"/>
              <a:tabLst>
                <a:tab pos="299085" algn="l"/>
              </a:tabLst>
            </a:pPr>
            <a:r>
              <a:rPr sz="1600" spc="-30" dirty="0">
                <a:latin typeface="Times New Roman" panose="02020603050405020304" pitchFamily="18" charset="0"/>
                <a:cs typeface="Times New Roman" panose="02020603050405020304" pitchFamily="18" charset="0"/>
              </a:rPr>
              <a:t>Objective</a:t>
            </a:r>
            <a:r>
              <a:rPr sz="1600" spc="-30" dirty="0">
                <a:latin typeface="Carlito"/>
                <a:cs typeface="Carlito"/>
              </a:rPr>
              <a:t>:</a:t>
            </a:r>
            <a:r>
              <a:rPr lang="en-US" sz="1600" spc="-30" dirty="0">
                <a:latin typeface="Carlito"/>
                <a:cs typeface="Carlito"/>
              </a:rPr>
              <a:t> </a:t>
            </a:r>
            <a:r>
              <a:rPr lang="en-US" sz="1600" dirty="0">
                <a:effectLst/>
                <a:latin typeface="Times New Roman" panose="02020603050405020304" pitchFamily="18" charset="0"/>
                <a:cs typeface="Times New Roman" panose="02020603050405020304" pitchFamily="18" charset="0"/>
              </a:rPr>
              <a:t>The goal is to provide actionable insights to help XYZ identify the most suitable cab company for investment.</a:t>
            </a:r>
          </a:p>
          <a:p>
            <a:pPr marL="299085" marR="5080" indent="-287020">
              <a:lnSpc>
                <a:spcPct val="100000"/>
              </a:lnSpc>
              <a:spcBef>
                <a:spcPts val="95"/>
              </a:spcBef>
              <a:buFont typeface="Arial"/>
              <a:buChar char="•"/>
              <a:tabLst>
                <a:tab pos="299085" algn="l"/>
              </a:tabLst>
            </a:pPr>
            <a:endParaRPr sz="1600" dirty="0">
              <a:latin typeface="Carlito"/>
              <a:cs typeface="Carlito"/>
            </a:endParaRPr>
          </a:p>
        </p:txBody>
      </p:sp>
      <p:sp>
        <p:nvSpPr>
          <p:cNvPr id="6" name="object 6"/>
          <p:cNvSpPr txBox="1"/>
          <p:nvPr/>
        </p:nvSpPr>
        <p:spPr>
          <a:xfrm>
            <a:off x="5053710" y="3299798"/>
            <a:ext cx="3629025" cy="258404"/>
          </a:xfrm>
          <a:prstGeom prst="rect">
            <a:avLst/>
          </a:prstGeom>
        </p:spPr>
        <p:txBody>
          <a:bodyPr vert="horz" wrap="square" lIns="0" tIns="12065" rIns="0" bIns="0" rtlCol="0">
            <a:spAutoFit/>
          </a:bodyPr>
          <a:lstStyle/>
          <a:p>
            <a:pPr marL="12700">
              <a:lnSpc>
                <a:spcPct val="100000"/>
              </a:lnSpc>
              <a:spcBef>
                <a:spcPts val="95"/>
              </a:spcBef>
            </a:pPr>
            <a:r>
              <a:rPr lang="en-US" sz="1600" spc="-10" dirty="0">
                <a:latin typeface="Carlito"/>
                <a:cs typeface="Carlito"/>
              </a:rPr>
              <a:t>Analysis:</a:t>
            </a:r>
            <a:endParaRPr sz="1600" dirty="0">
              <a:latin typeface="Carlito"/>
              <a:cs typeface="Carlito"/>
            </a:endParaRPr>
          </a:p>
        </p:txBody>
      </p:sp>
      <p:sp>
        <p:nvSpPr>
          <p:cNvPr id="7" name="object 7"/>
          <p:cNvSpPr txBox="1"/>
          <p:nvPr/>
        </p:nvSpPr>
        <p:spPr>
          <a:xfrm>
            <a:off x="5053710" y="3698475"/>
            <a:ext cx="4136010" cy="1871923"/>
          </a:xfrm>
          <a:prstGeom prst="rect">
            <a:avLst/>
          </a:prstGeom>
        </p:spPr>
        <p:txBody>
          <a:bodyPr vert="horz" wrap="square" lIns="0" tIns="12065" rIns="0" bIns="0" rtlCol="0">
            <a:spAutoFit/>
          </a:bodyPr>
          <a:lstStyle/>
          <a:p>
            <a:pPr marL="299085" indent="-286385">
              <a:lnSpc>
                <a:spcPct val="150000"/>
              </a:lnSpc>
              <a:spcBef>
                <a:spcPts val="95"/>
              </a:spcBef>
              <a:buFont typeface="Arial"/>
              <a:buChar char="•"/>
              <a:tabLst>
                <a:tab pos="299085" algn="l"/>
              </a:tabLst>
            </a:pPr>
            <a:r>
              <a:rPr lang="en-US" sz="1600" dirty="0">
                <a:latin typeface="Times New Roman" panose="02020603050405020304" pitchFamily="18" charset="0"/>
                <a:cs typeface="Times New Roman" panose="02020603050405020304" pitchFamily="18" charset="0"/>
              </a:rPr>
              <a:t>Data Understanding and Visualization</a:t>
            </a:r>
          </a:p>
          <a:p>
            <a:pPr marL="299085" indent="-286385">
              <a:lnSpc>
                <a:spcPct val="150000"/>
              </a:lnSpc>
              <a:spcBef>
                <a:spcPts val="95"/>
              </a:spcBef>
              <a:buFont typeface="Arial"/>
              <a:buChar char="•"/>
              <a:tabLst>
                <a:tab pos="299085" algn="l"/>
              </a:tabLst>
            </a:pPr>
            <a:r>
              <a:rPr lang="en-US" sz="1600" dirty="0">
                <a:latin typeface="Times New Roman" panose="02020603050405020304" pitchFamily="18" charset="0"/>
                <a:cs typeface="Times New Roman" panose="02020603050405020304" pitchFamily="18" charset="0"/>
              </a:rPr>
              <a:t>Finding the Most Users Cab Company</a:t>
            </a:r>
          </a:p>
          <a:p>
            <a:pPr marL="299085" indent="-286385">
              <a:lnSpc>
                <a:spcPct val="150000"/>
              </a:lnSpc>
              <a:spcBef>
                <a:spcPts val="95"/>
              </a:spcBef>
              <a:buFont typeface="Arial"/>
              <a:buChar char="•"/>
              <a:tabLst>
                <a:tab pos="299085" algn="l"/>
              </a:tabLst>
            </a:pPr>
            <a:r>
              <a:rPr lang="en-US" sz="1600" dirty="0">
                <a:latin typeface="Times New Roman" panose="02020603050405020304" pitchFamily="18" charset="0"/>
                <a:cs typeface="Times New Roman" panose="02020603050405020304" pitchFamily="18" charset="0"/>
              </a:rPr>
              <a:t>Finding the cheapest Cab Company for users</a:t>
            </a:r>
          </a:p>
          <a:p>
            <a:pPr marL="299085" indent="-286385">
              <a:lnSpc>
                <a:spcPct val="150000"/>
              </a:lnSpc>
              <a:spcBef>
                <a:spcPts val="95"/>
              </a:spcBef>
              <a:buFont typeface="Arial"/>
              <a:buChar char="•"/>
              <a:tabLst>
                <a:tab pos="299085" algn="l"/>
              </a:tabLst>
            </a:pPr>
            <a:r>
              <a:rPr lang="en-US" sz="1600" dirty="0">
                <a:latin typeface="Times New Roman" panose="02020603050405020304" pitchFamily="18" charset="0"/>
                <a:cs typeface="Times New Roman" panose="02020603050405020304" pitchFamily="18" charset="0"/>
              </a:rPr>
              <a:t>Finding the Most Profitable Cab Company</a:t>
            </a:r>
          </a:p>
          <a:p>
            <a:pPr marL="299085" indent="-286385">
              <a:lnSpc>
                <a:spcPct val="150000"/>
              </a:lnSpc>
              <a:spcBef>
                <a:spcPts val="95"/>
              </a:spcBef>
              <a:buFont typeface="Arial"/>
              <a:buChar char="•"/>
              <a:tabLst>
                <a:tab pos="299085" algn="l"/>
              </a:tabLst>
            </a:pPr>
            <a:r>
              <a:rPr lang="en-US" sz="1600" dirty="0">
                <a:latin typeface="Times New Roman" panose="02020603050405020304" pitchFamily="18" charset="0"/>
                <a:cs typeface="Times New Roman" panose="02020603050405020304" pitchFamily="18" charset="0"/>
              </a:rPr>
              <a:t>Multi Hypothesis Testing and Investigation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4065" y="240029"/>
            <a:ext cx="4461510" cy="1880643"/>
          </a:xfrm>
          <a:prstGeom prst="rect">
            <a:avLst/>
          </a:prstGeom>
        </p:spPr>
        <p:txBody>
          <a:bodyPr vert="horz" wrap="square" lIns="0" tIns="216535" rIns="0" bIns="0" rtlCol="0">
            <a:spAutoFit/>
          </a:bodyPr>
          <a:lstStyle/>
          <a:p>
            <a:pPr>
              <a:lnSpc>
                <a:spcPct val="100000"/>
              </a:lnSpc>
              <a:spcBef>
                <a:spcPts val="1705"/>
              </a:spcBef>
            </a:pPr>
            <a:endParaRPr sz="3600" dirty="0">
              <a:latin typeface="Times New Roman" panose="02020603050405020304" pitchFamily="18" charset="0"/>
              <a:cs typeface="Times New Roman" panose="02020603050405020304" pitchFamily="18" charset="0"/>
            </a:endParaRPr>
          </a:p>
          <a:p>
            <a:pPr marL="411480">
              <a:lnSpc>
                <a:spcPct val="100000"/>
              </a:lnSpc>
            </a:pPr>
            <a:r>
              <a:rPr lang="en-US" sz="3600" spc="-60" dirty="0">
                <a:solidFill>
                  <a:srgbClr val="C55A11"/>
                </a:solidFill>
                <a:latin typeface="Times New Roman" panose="02020603050405020304" pitchFamily="18" charset="0"/>
                <a:cs typeface="Times New Roman" panose="02020603050405020304" pitchFamily="18" charset="0"/>
              </a:rPr>
              <a:t>Understanding the Data</a:t>
            </a:r>
            <a:endParaRPr sz="3600" dirty="0">
              <a:latin typeface="Times New Roman" panose="02020603050405020304" pitchFamily="18" charset="0"/>
              <a:cs typeface="Times New Roman" panose="02020603050405020304" pitchFamily="18" charset="0"/>
            </a:endParaRPr>
          </a:p>
        </p:txBody>
      </p:sp>
      <p:sp>
        <p:nvSpPr>
          <p:cNvPr id="3" name="object 3"/>
          <p:cNvSpPr/>
          <p:nvPr/>
        </p:nvSpPr>
        <p:spPr>
          <a:xfrm>
            <a:off x="685800" y="2131287"/>
            <a:ext cx="3685540" cy="0"/>
          </a:xfrm>
          <a:custGeom>
            <a:avLst/>
            <a:gdLst/>
            <a:ahLst/>
            <a:cxnLst/>
            <a:rect l="l" t="t" r="r" b="b"/>
            <a:pathLst>
              <a:path w="3685540">
                <a:moveTo>
                  <a:pt x="0" y="0"/>
                </a:moveTo>
                <a:lnTo>
                  <a:pt x="3685032" y="0"/>
                </a:lnTo>
              </a:path>
            </a:pathLst>
          </a:custGeom>
          <a:ln w="22225">
            <a:solidFill>
              <a:srgbClr val="E7E6E6"/>
            </a:solidFill>
          </a:ln>
        </p:spPr>
        <p:txBody>
          <a:bodyPr wrap="square" lIns="0" tIns="0" rIns="0" bIns="0" rtlCol="0"/>
          <a:lstStyle/>
          <a:p>
            <a:endParaRPr/>
          </a:p>
        </p:txBody>
      </p:sp>
      <p:sp>
        <p:nvSpPr>
          <p:cNvPr id="4" name="object 4"/>
          <p:cNvSpPr txBox="1"/>
          <p:nvPr/>
        </p:nvSpPr>
        <p:spPr>
          <a:xfrm>
            <a:off x="5166360" y="508935"/>
            <a:ext cx="5941060" cy="5485797"/>
          </a:xfrm>
          <a:prstGeom prst="rect">
            <a:avLst/>
          </a:prstGeom>
        </p:spPr>
        <p:txBody>
          <a:bodyPr vert="horz" wrap="square" lIns="0" tIns="12065" rIns="0" bIns="0" rtlCol="0">
            <a:spAutoFit/>
          </a:bodyPr>
          <a:lstStyle/>
          <a:p>
            <a:pPr marL="342900" indent="-342900">
              <a:lnSpc>
                <a:spcPct val="150000"/>
              </a:lnSpc>
              <a:buFont typeface="Wingdings" pitchFamily="2" charset="2"/>
              <a:buChar char="ü"/>
            </a:pPr>
            <a:r>
              <a:rPr lang="en-US" sz="2400" b="1" dirty="0" err="1">
                <a:latin typeface="Times New Roman" panose="02020603050405020304" pitchFamily="18" charset="0"/>
                <a:cs typeface="Times New Roman" panose="02020603050405020304" pitchFamily="18" charset="0"/>
              </a:rPr>
              <a:t>Cab_Data.csv</a:t>
            </a:r>
            <a:r>
              <a:rPr lang="en-US" sz="2400" dirty="0">
                <a:latin typeface="Times New Roman" panose="02020603050405020304" pitchFamily="18" charset="0"/>
                <a:cs typeface="Times New Roman" panose="02020603050405020304" pitchFamily="18" charset="0"/>
              </a:rPr>
              <a:t>: Contains detailed records of transactions from two cab companies.</a:t>
            </a:r>
          </a:p>
          <a:p>
            <a:pPr marL="342900" indent="-342900">
              <a:lnSpc>
                <a:spcPct val="150000"/>
              </a:lnSpc>
              <a:buFont typeface="Wingdings" pitchFamily="2" charset="2"/>
              <a:buChar char="ü"/>
            </a:pPr>
            <a:r>
              <a:rPr lang="en-US" sz="2400" b="1" dirty="0" err="1">
                <a:latin typeface="Times New Roman" panose="02020603050405020304" pitchFamily="18" charset="0"/>
                <a:cs typeface="Times New Roman" panose="02020603050405020304" pitchFamily="18" charset="0"/>
              </a:rPr>
              <a:t>Customer_ID.csv</a:t>
            </a:r>
            <a:r>
              <a:rPr lang="en-US" sz="2400" dirty="0">
                <a:latin typeface="Times New Roman" panose="02020603050405020304" pitchFamily="18" charset="0"/>
                <a:cs typeface="Times New Roman" panose="02020603050405020304" pitchFamily="18" charset="0"/>
              </a:rPr>
              <a:t>: A mapping table that provides a unique identifier to link customers with their demographic information.</a:t>
            </a:r>
          </a:p>
          <a:p>
            <a:pPr marL="342900" indent="-342900">
              <a:lnSpc>
                <a:spcPct val="150000"/>
              </a:lnSpc>
              <a:buFont typeface="Wingdings" pitchFamily="2" charset="2"/>
              <a:buChar char="ü"/>
            </a:pPr>
            <a:r>
              <a:rPr lang="en-US" sz="2400" b="1" dirty="0" err="1">
                <a:latin typeface="Times New Roman" panose="02020603050405020304" pitchFamily="18" charset="0"/>
                <a:cs typeface="Times New Roman" panose="02020603050405020304" pitchFamily="18" charset="0"/>
              </a:rPr>
              <a:t>Transaction_ID.csv</a:t>
            </a:r>
            <a:r>
              <a:rPr lang="en-US" sz="2400" dirty="0">
                <a:latin typeface="Times New Roman" panose="02020603050405020304" pitchFamily="18" charset="0"/>
                <a:cs typeface="Times New Roman" panose="02020603050405020304" pitchFamily="18" charset="0"/>
              </a:rPr>
              <a:t>: A mapping table that links transactions to customers and specifies the payment mode.</a:t>
            </a:r>
          </a:p>
          <a:p>
            <a:pPr marL="342900" indent="-342900">
              <a:lnSpc>
                <a:spcPct val="150000"/>
              </a:lnSpc>
              <a:buFont typeface="Wingdings" pitchFamily="2" charset="2"/>
              <a:buChar char="ü"/>
            </a:pPr>
            <a:r>
              <a:rPr lang="en-US" sz="2400" b="1" dirty="0" err="1">
                <a:latin typeface="Times New Roman" panose="02020603050405020304" pitchFamily="18" charset="0"/>
                <a:cs typeface="Times New Roman" panose="02020603050405020304" pitchFamily="18" charset="0"/>
              </a:rPr>
              <a:t>City.csv</a:t>
            </a:r>
            <a:r>
              <a:rPr lang="en-US" sz="2400" dirty="0">
                <a:latin typeface="Times New Roman" panose="02020603050405020304" pitchFamily="18" charset="0"/>
                <a:cs typeface="Times New Roman" panose="02020603050405020304" pitchFamily="18" charset="0"/>
              </a:rPr>
              <a:t>: Lists various US cities along with their population and the number of cab users.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98806" y="417195"/>
            <a:ext cx="4461510" cy="6023610"/>
          </a:xfrm>
          <a:custGeom>
            <a:avLst/>
            <a:gdLst/>
            <a:ahLst/>
            <a:cxnLst/>
            <a:rect l="l" t="t" r="r" b="b"/>
            <a:pathLst>
              <a:path w="4461510" h="6023610">
                <a:moveTo>
                  <a:pt x="4410456" y="50800"/>
                </a:moveTo>
                <a:lnTo>
                  <a:pt x="50800" y="50800"/>
                </a:lnTo>
                <a:lnTo>
                  <a:pt x="50800" y="127000"/>
                </a:lnTo>
                <a:lnTo>
                  <a:pt x="63500" y="127000"/>
                </a:lnTo>
                <a:lnTo>
                  <a:pt x="63500" y="5896610"/>
                </a:lnTo>
                <a:lnTo>
                  <a:pt x="50800" y="5896610"/>
                </a:lnTo>
                <a:lnTo>
                  <a:pt x="50800" y="5972810"/>
                </a:lnTo>
                <a:lnTo>
                  <a:pt x="4410456" y="5972810"/>
                </a:lnTo>
                <a:lnTo>
                  <a:pt x="4410456" y="5896876"/>
                </a:lnTo>
                <a:lnTo>
                  <a:pt x="4410456" y="5896610"/>
                </a:lnTo>
                <a:lnTo>
                  <a:pt x="4410456" y="127508"/>
                </a:lnTo>
                <a:lnTo>
                  <a:pt x="4397743" y="127520"/>
                </a:lnTo>
                <a:lnTo>
                  <a:pt x="4397743" y="127000"/>
                </a:lnTo>
                <a:lnTo>
                  <a:pt x="4410456" y="127000"/>
                </a:lnTo>
                <a:lnTo>
                  <a:pt x="4410456" y="50800"/>
                </a:lnTo>
                <a:close/>
              </a:path>
              <a:path w="4461510" h="6023610">
                <a:moveTo>
                  <a:pt x="4461256" y="0"/>
                </a:moveTo>
                <a:lnTo>
                  <a:pt x="0" y="0"/>
                </a:lnTo>
                <a:lnTo>
                  <a:pt x="0" y="25400"/>
                </a:lnTo>
                <a:lnTo>
                  <a:pt x="0" y="5998210"/>
                </a:lnTo>
                <a:lnTo>
                  <a:pt x="0" y="6023610"/>
                </a:lnTo>
                <a:lnTo>
                  <a:pt x="4461256" y="6023610"/>
                </a:lnTo>
                <a:lnTo>
                  <a:pt x="4461256" y="5998476"/>
                </a:lnTo>
                <a:lnTo>
                  <a:pt x="4461256" y="5998210"/>
                </a:lnTo>
                <a:lnTo>
                  <a:pt x="4461256" y="25920"/>
                </a:lnTo>
                <a:lnTo>
                  <a:pt x="4435856" y="25920"/>
                </a:lnTo>
                <a:lnTo>
                  <a:pt x="4435856" y="5998210"/>
                </a:lnTo>
                <a:lnTo>
                  <a:pt x="25400" y="5998210"/>
                </a:lnTo>
                <a:lnTo>
                  <a:pt x="25400" y="25400"/>
                </a:lnTo>
                <a:lnTo>
                  <a:pt x="4461256" y="25400"/>
                </a:lnTo>
                <a:lnTo>
                  <a:pt x="4461256" y="0"/>
                </a:lnTo>
                <a:close/>
              </a:path>
            </a:pathLst>
          </a:custGeom>
          <a:solidFill>
            <a:srgbClr val="404040"/>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87375" rIns="0" bIns="0" rtlCol="0">
            <a:spAutoFit/>
          </a:bodyPr>
          <a:lstStyle/>
          <a:p>
            <a:pPr marL="12700" marR="5080">
              <a:lnSpc>
                <a:spcPts val="3890"/>
              </a:lnSpc>
              <a:spcBef>
                <a:spcPts val="585"/>
              </a:spcBef>
            </a:pPr>
            <a:r>
              <a:rPr sz="3600" spc="-10" dirty="0">
                <a:latin typeface="Times New Roman" panose="02020603050405020304" pitchFamily="18" charset="0"/>
                <a:cs typeface="Times New Roman" panose="02020603050405020304" pitchFamily="18" charset="0"/>
              </a:rPr>
              <a:t>Relationships </a:t>
            </a:r>
            <a:r>
              <a:rPr sz="3600" spc="-20" dirty="0">
                <a:latin typeface="Times New Roman" panose="02020603050405020304" pitchFamily="18" charset="0"/>
                <a:cs typeface="Times New Roman" panose="02020603050405020304" pitchFamily="18" charset="0"/>
              </a:rPr>
              <a:t>Between</a:t>
            </a:r>
            <a:r>
              <a:rPr sz="3600" spc="-130" dirty="0">
                <a:latin typeface="Times New Roman" panose="02020603050405020304" pitchFamily="18" charset="0"/>
                <a:cs typeface="Times New Roman" panose="02020603050405020304" pitchFamily="18" charset="0"/>
              </a:rPr>
              <a:t> </a:t>
            </a:r>
            <a:r>
              <a:rPr sz="3600" spc="-55" dirty="0">
                <a:latin typeface="Times New Roman" panose="02020603050405020304" pitchFamily="18" charset="0"/>
                <a:cs typeface="Times New Roman" panose="02020603050405020304" pitchFamily="18" charset="0"/>
              </a:rPr>
              <a:t>Variables</a:t>
            </a:r>
            <a:endParaRPr sz="3600" dirty="0">
              <a:latin typeface="Times New Roman" panose="02020603050405020304" pitchFamily="18" charset="0"/>
              <a:cs typeface="Times New Roman" panose="02020603050405020304" pitchFamily="18" charset="0"/>
            </a:endParaRPr>
          </a:p>
        </p:txBody>
      </p:sp>
      <p:sp>
        <p:nvSpPr>
          <p:cNvPr id="4" name="object 4"/>
          <p:cNvSpPr/>
          <p:nvPr/>
        </p:nvSpPr>
        <p:spPr>
          <a:xfrm>
            <a:off x="704850" y="2052066"/>
            <a:ext cx="3685540" cy="0"/>
          </a:xfrm>
          <a:custGeom>
            <a:avLst/>
            <a:gdLst/>
            <a:ahLst/>
            <a:cxnLst/>
            <a:rect l="l" t="t" r="r" b="b"/>
            <a:pathLst>
              <a:path w="3685540">
                <a:moveTo>
                  <a:pt x="0" y="0"/>
                </a:moveTo>
                <a:lnTo>
                  <a:pt x="3685032" y="0"/>
                </a:lnTo>
              </a:path>
            </a:pathLst>
          </a:custGeom>
          <a:ln w="22225">
            <a:solidFill>
              <a:srgbClr val="E7E6E6"/>
            </a:solidFill>
          </a:ln>
        </p:spPr>
        <p:txBody>
          <a:bodyPr wrap="square" lIns="0" tIns="0" rIns="0" bIns="0" rtlCol="0"/>
          <a:lstStyle/>
          <a:p>
            <a:endParaRPr/>
          </a:p>
        </p:txBody>
      </p:sp>
      <p:pic>
        <p:nvPicPr>
          <p:cNvPr id="1026" name="Picture 2">
            <a:extLst>
              <a:ext uri="{FF2B5EF4-FFF2-40B4-BE49-F238E27FC236}">
                <a16:creationId xmlns:a16="http://schemas.microsoft.com/office/drawing/2014/main" id="{9D846E06-37CC-0B9E-B92B-76DDD281CF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5194" y="158960"/>
            <a:ext cx="6858000" cy="65400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87375" rIns="0" bIns="0" rtlCol="0">
            <a:spAutoFit/>
          </a:bodyPr>
          <a:lstStyle/>
          <a:p>
            <a:pPr marL="12700" marR="5080">
              <a:lnSpc>
                <a:spcPts val="3890"/>
              </a:lnSpc>
              <a:spcBef>
                <a:spcPts val="585"/>
              </a:spcBef>
            </a:pPr>
            <a:r>
              <a:rPr sz="3600" spc="-10" dirty="0">
                <a:latin typeface="Times New Roman" panose="02020603050405020304" pitchFamily="18" charset="0"/>
                <a:cs typeface="Times New Roman" panose="02020603050405020304" pitchFamily="18" charset="0"/>
              </a:rPr>
              <a:t>Correlation </a:t>
            </a:r>
            <a:r>
              <a:rPr sz="3600" spc="-65" dirty="0">
                <a:latin typeface="Times New Roman" panose="02020603050405020304" pitchFamily="18" charset="0"/>
                <a:cs typeface="Times New Roman" panose="02020603050405020304" pitchFamily="18" charset="0"/>
              </a:rPr>
              <a:t>Between</a:t>
            </a:r>
            <a:r>
              <a:rPr sz="3600" spc="-90" dirty="0">
                <a:latin typeface="Times New Roman" panose="02020603050405020304" pitchFamily="18" charset="0"/>
                <a:cs typeface="Times New Roman" panose="02020603050405020304" pitchFamily="18" charset="0"/>
              </a:rPr>
              <a:t> </a:t>
            </a:r>
            <a:r>
              <a:rPr sz="3600" spc="-70" dirty="0">
                <a:latin typeface="Times New Roman" panose="02020603050405020304" pitchFamily="18" charset="0"/>
                <a:cs typeface="Times New Roman" panose="02020603050405020304" pitchFamily="18" charset="0"/>
              </a:rPr>
              <a:t>Variables</a:t>
            </a:r>
            <a:endParaRPr sz="3600" dirty="0">
              <a:latin typeface="Times New Roman" panose="02020603050405020304" pitchFamily="18" charset="0"/>
              <a:cs typeface="Times New Roman" panose="02020603050405020304" pitchFamily="18" charset="0"/>
            </a:endParaRPr>
          </a:p>
        </p:txBody>
      </p:sp>
      <p:sp>
        <p:nvSpPr>
          <p:cNvPr id="3" name="object 3"/>
          <p:cNvSpPr/>
          <p:nvPr/>
        </p:nvSpPr>
        <p:spPr>
          <a:xfrm>
            <a:off x="704850" y="2052066"/>
            <a:ext cx="3685540" cy="0"/>
          </a:xfrm>
          <a:custGeom>
            <a:avLst/>
            <a:gdLst/>
            <a:ahLst/>
            <a:cxnLst/>
            <a:rect l="l" t="t" r="r" b="b"/>
            <a:pathLst>
              <a:path w="3685540">
                <a:moveTo>
                  <a:pt x="0" y="0"/>
                </a:moveTo>
                <a:lnTo>
                  <a:pt x="3685032" y="0"/>
                </a:lnTo>
              </a:path>
            </a:pathLst>
          </a:custGeom>
          <a:ln w="22225">
            <a:solidFill>
              <a:srgbClr val="E7E6E6"/>
            </a:solidFill>
          </a:ln>
        </p:spPr>
        <p:txBody>
          <a:bodyPr wrap="square" lIns="0" tIns="0" rIns="0" bIns="0" rtlCol="0"/>
          <a:lstStyle/>
          <a:p>
            <a:endParaRPr/>
          </a:p>
        </p:txBody>
      </p:sp>
      <p:sp>
        <p:nvSpPr>
          <p:cNvPr id="4" name="object 4"/>
          <p:cNvSpPr txBox="1"/>
          <p:nvPr/>
        </p:nvSpPr>
        <p:spPr>
          <a:xfrm>
            <a:off x="672490" y="2121788"/>
            <a:ext cx="3413760" cy="1614929"/>
          </a:xfrm>
          <a:prstGeom prst="rect">
            <a:avLst/>
          </a:prstGeom>
        </p:spPr>
        <p:txBody>
          <a:bodyPr vert="horz" wrap="square" lIns="0" tIns="37465" rIns="0" bIns="0" rtlCol="0">
            <a:spAutoFit/>
          </a:bodyPr>
          <a:lstStyle/>
          <a:p>
            <a:pPr marL="171450" indent="-171450" algn="l">
              <a:lnSpc>
                <a:spcPct val="150000"/>
              </a:lnSpc>
              <a:buFont typeface="Wingdings" pitchFamily="2" charset="2"/>
              <a:buChar char="Ø"/>
            </a:pPr>
            <a:r>
              <a:rPr lang="en-US" sz="1400" b="0" i="0" dirty="0">
                <a:solidFill>
                  <a:srgbClr val="D5D5D5"/>
                </a:solidFill>
                <a:effectLst/>
                <a:highlight>
                  <a:srgbClr val="383838"/>
                </a:highlight>
                <a:latin typeface="Times New Roman" panose="02020603050405020304" pitchFamily="18" charset="0"/>
                <a:cs typeface="Times New Roman" panose="02020603050405020304" pitchFamily="18" charset="0"/>
              </a:rPr>
              <a:t>1. The heatmap shows that KM Travelled is very much related to the Cost of Trip and Price Charged</a:t>
            </a:r>
          </a:p>
          <a:p>
            <a:pPr marL="171450" indent="-171450" algn="l">
              <a:lnSpc>
                <a:spcPct val="150000"/>
              </a:lnSpc>
              <a:buFont typeface="Wingdings" pitchFamily="2" charset="2"/>
              <a:buChar char="Ø"/>
            </a:pPr>
            <a:r>
              <a:rPr lang="en-US" sz="1400" b="0" i="0" dirty="0">
                <a:solidFill>
                  <a:srgbClr val="D5D5D5"/>
                </a:solidFill>
                <a:effectLst/>
                <a:highlight>
                  <a:srgbClr val="383838"/>
                </a:highlight>
                <a:latin typeface="Times New Roman" panose="02020603050405020304" pitchFamily="18" charset="0"/>
                <a:cs typeface="Times New Roman" panose="02020603050405020304" pitchFamily="18" charset="0"/>
              </a:rPr>
              <a:t>2. Strong correlation between Population and Users as well which is very obvious.</a:t>
            </a:r>
          </a:p>
        </p:txBody>
      </p:sp>
      <p:pic>
        <p:nvPicPr>
          <p:cNvPr id="2050" name="Picture 2">
            <a:extLst>
              <a:ext uri="{FF2B5EF4-FFF2-40B4-BE49-F238E27FC236}">
                <a16:creationId xmlns:a16="http://schemas.microsoft.com/office/drawing/2014/main" id="{E7F1EB1F-91BD-9D6D-6373-21E27469C3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338717"/>
            <a:ext cx="5874399" cy="61805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3100" y="722757"/>
            <a:ext cx="3018790" cy="2075568"/>
          </a:xfrm>
          <a:prstGeom prst="rect">
            <a:avLst/>
          </a:prstGeom>
        </p:spPr>
        <p:txBody>
          <a:bodyPr vert="horz" wrap="square" lIns="0" tIns="74295" rIns="0" bIns="0" rtlCol="0">
            <a:spAutoFit/>
          </a:bodyPr>
          <a:lstStyle/>
          <a:p>
            <a:pPr marL="12700" marR="5080">
              <a:lnSpc>
                <a:spcPts val="3890"/>
              </a:lnSpc>
              <a:spcBef>
                <a:spcPts val="585"/>
              </a:spcBef>
            </a:pPr>
            <a:r>
              <a:rPr sz="3600" spc="-25" dirty="0">
                <a:latin typeface="Times New Roman" panose="02020603050405020304" pitchFamily="18" charset="0"/>
                <a:cs typeface="Times New Roman" panose="02020603050405020304" pitchFamily="18" charset="0"/>
              </a:rPr>
              <a:t>Which</a:t>
            </a:r>
            <a:r>
              <a:rPr sz="3600" spc="-175" dirty="0">
                <a:latin typeface="Times New Roman" panose="02020603050405020304" pitchFamily="18" charset="0"/>
                <a:cs typeface="Times New Roman" panose="02020603050405020304" pitchFamily="18" charset="0"/>
              </a:rPr>
              <a:t> </a:t>
            </a:r>
            <a:r>
              <a:rPr sz="3600" spc="-25" dirty="0">
                <a:latin typeface="Times New Roman" panose="02020603050405020304" pitchFamily="18" charset="0"/>
                <a:cs typeface="Times New Roman" panose="02020603050405020304" pitchFamily="18" charset="0"/>
              </a:rPr>
              <a:t>Company </a:t>
            </a:r>
            <a:r>
              <a:rPr sz="3600" dirty="0">
                <a:latin typeface="Times New Roman" panose="02020603050405020304" pitchFamily="18" charset="0"/>
                <a:cs typeface="Times New Roman" panose="02020603050405020304" pitchFamily="18" charset="0"/>
              </a:rPr>
              <a:t>has</a:t>
            </a:r>
            <a:r>
              <a:rPr sz="3600" spc="-185" dirty="0">
                <a:latin typeface="Times New Roman" panose="02020603050405020304" pitchFamily="18" charset="0"/>
                <a:cs typeface="Times New Roman" panose="02020603050405020304" pitchFamily="18" charset="0"/>
              </a:rPr>
              <a:t> </a:t>
            </a:r>
            <a:r>
              <a:rPr sz="3600" spc="-50" dirty="0">
                <a:latin typeface="Times New Roman" panose="02020603050405020304" pitchFamily="18" charset="0"/>
                <a:cs typeface="Times New Roman" panose="02020603050405020304" pitchFamily="18" charset="0"/>
              </a:rPr>
              <a:t>more</a:t>
            </a:r>
            <a:r>
              <a:rPr sz="3600" spc="-150" dirty="0">
                <a:latin typeface="Times New Roman" panose="02020603050405020304" pitchFamily="18" charset="0"/>
                <a:cs typeface="Times New Roman" panose="02020603050405020304" pitchFamily="18" charset="0"/>
              </a:rPr>
              <a:t> </a:t>
            </a:r>
            <a:r>
              <a:rPr lang="en-US" sz="3600" spc="-45" dirty="0">
                <a:latin typeface="Times New Roman" panose="02020603050405020304" pitchFamily="18" charset="0"/>
                <a:cs typeface="Times New Roman" panose="02020603050405020304" pitchFamily="18" charset="0"/>
              </a:rPr>
              <a:t>Customers</a:t>
            </a:r>
            <a:r>
              <a:rPr sz="3600" spc="-45" dirty="0">
                <a:latin typeface="Times New Roman" panose="02020603050405020304" pitchFamily="18" charset="0"/>
                <a:cs typeface="Times New Roman" panose="02020603050405020304" pitchFamily="18" charset="0"/>
              </a:rPr>
              <a:t>?</a:t>
            </a:r>
            <a:endParaRPr sz="3600" dirty="0">
              <a:latin typeface="Times New Roman" panose="02020603050405020304" pitchFamily="18" charset="0"/>
              <a:cs typeface="Times New Roman" panose="02020603050405020304" pitchFamily="18" charset="0"/>
            </a:endParaRPr>
          </a:p>
        </p:txBody>
      </p:sp>
      <p:sp>
        <p:nvSpPr>
          <p:cNvPr id="3" name="object 3"/>
          <p:cNvSpPr/>
          <p:nvPr/>
        </p:nvSpPr>
        <p:spPr>
          <a:xfrm>
            <a:off x="673100" y="3048000"/>
            <a:ext cx="3685540" cy="0"/>
          </a:xfrm>
          <a:custGeom>
            <a:avLst/>
            <a:gdLst/>
            <a:ahLst/>
            <a:cxnLst/>
            <a:rect l="l" t="t" r="r" b="b"/>
            <a:pathLst>
              <a:path w="3685540">
                <a:moveTo>
                  <a:pt x="0" y="0"/>
                </a:moveTo>
                <a:lnTo>
                  <a:pt x="3685032" y="0"/>
                </a:lnTo>
              </a:path>
            </a:pathLst>
          </a:custGeom>
          <a:ln w="22225">
            <a:solidFill>
              <a:srgbClr val="E7E6E6"/>
            </a:solidFill>
          </a:ln>
        </p:spPr>
        <p:txBody>
          <a:bodyPr wrap="square" lIns="0" tIns="0" rIns="0" bIns="0" rtlCol="0"/>
          <a:lstStyle/>
          <a:p>
            <a:endParaRPr/>
          </a:p>
        </p:txBody>
      </p:sp>
      <p:sp>
        <p:nvSpPr>
          <p:cNvPr id="4" name="object 4"/>
          <p:cNvSpPr txBox="1"/>
          <p:nvPr/>
        </p:nvSpPr>
        <p:spPr>
          <a:xfrm>
            <a:off x="673100" y="3454730"/>
            <a:ext cx="3365500" cy="732252"/>
          </a:xfrm>
          <a:prstGeom prst="rect">
            <a:avLst/>
          </a:prstGeom>
        </p:spPr>
        <p:txBody>
          <a:bodyPr vert="horz" wrap="square" lIns="0" tIns="37465" rIns="0" bIns="0" rtlCol="0">
            <a:spAutoFit/>
          </a:bodyPr>
          <a:lstStyle/>
          <a:p>
            <a:pPr marL="298450" marR="5080" indent="-285750">
              <a:lnSpc>
                <a:spcPct val="150000"/>
              </a:lnSpc>
              <a:spcBef>
                <a:spcPts val="295"/>
              </a:spcBef>
              <a:buFont typeface="Wingdings" pitchFamily="2" charset="2"/>
              <a:buChar char="Ø"/>
              <a:tabLst>
                <a:tab pos="241300" algn="l"/>
              </a:tabLst>
            </a:pPr>
            <a:r>
              <a:rPr lang="en-US" sz="1600" dirty="0">
                <a:solidFill>
                  <a:srgbClr val="F1F1F1"/>
                </a:solidFill>
                <a:latin typeface="Times New Roman" panose="02020603050405020304" pitchFamily="18" charset="0"/>
                <a:cs typeface="Times New Roman" panose="02020603050405020304" pitchFamily="18" charset="0"/>
              </a:rPr>
              <a:t>Most of the customers ride on Yellow Cab compared to Pink Cab</a:t>
            </a:r>
            <a:endParaRPr sz="1600" dirty="0">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B2C77D85-A92F-7D2B-C8D2-C9C388AF88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3840" y="1031877"/>
            <a:ext cx="6029960" cy="50805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3100" y="609676"/>
            <a:ext cx="3624579" cy="1593948"/>
          </a:xfrm>
          <a:prstGeom prst="rect">
            <a:avLst/>
          </a:prstGeom>
        </p:spPr>
        <p:txBody>
          <a:bodyPr vert="horz" wrap="square" lIns="0" tIns="245033" rIns="0" bIns="0" rtlCol="0">
            <a:spAutoFit/>
          </a:bodyPr>
          <a:lstStyle/>
          <a:p>
            <a:pPr marL="12700" marR="5080">
              <a:lnSpc>
                <a:spcPts val="3460"/>
              </a:lnSpc>
              <a:spcBef>
                <a:spcPts val="535"/>
              </a:spcBef>
            </a:pPr>
            <a:r>
              <a:rPr sz="3600" spc="-30" dirty="0">
                <a:latin typeface="Times New Roman" panose="02020603050405020304" pitchFamily="18" charset="0"/>
                <a:cs typeface="Times New Roman" panose="02020603050405020304" pitchFamily="18" charset="0"/>
              </a:rPr>
              <a:t>Which</a:t>
            </a:r>
            <a:r>
              <a:rPr sz="3600" spc="-140" dirty="0">
                <a:latin typeface="Times New Roman" panose="02020603050405020304" pitchFamily="18" charset="0"/>
                <a:cs typeface="Times New Roman" panose="02020603050405020304" pitchFamily="18" charset="0"/>
              </a:rPr>
              <a:t> </a:t>
            </a:r>
            <a:r>
              <a:rPr sz="3600" spc="-65" dirty="0">
                <a:latin typeface="Times New Roman" panose="02020603050405020304" pitchFamily="18" charset="0"/>
                <a:cs typeface="Times New Roman" panose="02020603050405020304" pitchFamily="18" charset="0"/>
              </a:rPr>
              <a:t>Company</a:t>
            </a:r>
            <a:r>
              <a:rPr sz="3600" spc="-114" dirty="0">
                <a:latin typeface="Times New Roman" panose="02020603050405020304" pitchFamily="18" charset="0"/>
                <a:cs typeface="Times New Roman" panose="02020603050405020304" pitchFamily="18" charset="0"/>
              </a:rPr>
              <a:t> </a:t>
            </a:r>
            <a:r>
              <a:rPr sz="3600" spc="-10" dirty="0">
                <a:latin typeface="Times New Roman" panose="02020603050405020304" pitchFamily="18" charset="0"/>
                <a:cs typeface="Times New Roman" panose="02020603050405020304" pitchFamily="18" charset="0"/>
              </a:rPr>
              <a:t>has</a:t>
            </a:r>
            <a:r>
              <a:rPr sz="3600" spc="-110" dirty="0">
                <a:latin typeface="Times New Roman" panose="02020603050405020304" pitchFamily="18" charset="0"/>
                <a:cs typeface="Times New Roman" panose="02020603050405020304" pitchFamily="18" charset="0"/>
              </a:rPr>
              <a:t> </a:t>
            </a:r>
            <a:r>
              <a:rPr sz="3600" spc="-50" dirty="0">
                <a:latin typeface="Times New Roman" panose="02020603050405020304" pitchFamily="18" charset="0"/>
                <a:cs typeface="Times New Roman" panose="02020603050405020304" pitchFamily="18" charset="0"/>
              </a:rPr>
              <a:t>a </a:t>
            </a:r>
            <a:r>
              <a:rPr sz="3600" spc="-20" dirty="0">
                <a:latin typeface="Times New Roman" panose="02020603050405020304" pitchFamily="18" charset="0"/>
                <a:cs typeface="Times New Roman" panose="02020603050405020304" pitchFamily="18" charset="0"/>
              </a:rPr>
              <a:t>high</a:t>
            </a:r>
            <a:r>
              <a:rPr sz="3600" spc="-135" dirty="0">
                <a:latin typeface="Times New Roman" panose="02020603050405020304" pitchFamily="18" charset="0"/>
                <a:cs typeface="Times New Roman" panose="02020603050405020304" pitchFamily="18" charset="0"/>
              </a:rPr>
              <a:t> </a:t>
            </a:r>
            <a:r>
              <a:rPr sz="3600" spc="-20" dirty="0">
                <a:latin typeface="Times New Roman" panose="02020603050405020304" pitchFamily="18" charset="0"/>
                <a:cs typeface="Times New Roman" panose="02020603050405020304" pitchFamily="18" charset="0"/>
              </a:rPr>
              <a:t>price</a:t>
            </a:r>
            <a:r>
              <a:rPr sz="3600" spc="-135" dirty="0">
                <a:latin typeface="Times New Roman" panose="02020603050405020304" pitchFamily="18" charset="0"/>
                <a:cs typeface="Times New Roman" panose="02020603050405020304" pitchFamily="18" charset="0"/>
              </a:rPr>
              <a:t> </a:t>
            </a:r>
            <a:r>
              <a:rPr sz="3600" spc="-10" dirty="0">
                <a:latin typeface="Times New Roman" panose="02020603050405020304" pitchFamily="18" charset="0"/>
                <a:cs typeface="Times New Roman" panose="02020603050405020304" pitchFamily="18" charset="0"/>
              </a:rPr>
              <a:t>charged?</a:t>
            </a:r>
            <a:endParaRPr sz="3600" dirty="0">
              <a:latin typeface="Times New Roman" panose="02020603050405020304" pitchFamily="18" charset="0"/>
              <a:cs typeface="Times New Roman" panose="02020603050405020304" pitchFamily="18" charset="0"/>
            </a:endParaRPr>
          </a:p>
        </p:txBody>
      </p:sp>
      <p:sp>
        <p:nvSpPr>
          <p:cNvPr id="3" name="object 3"/>
          <p:cNvSpPr/>
          <p:nvPr/>
        </p:nvSpPr>
        <p:spPr>
          <a:xfrm>
            <a:off x="642619" y="2362200"/>
            <a:ext cx="3685540" cy="0"/>
          </a:xfrm>
          <a:custGeom>
            <a:avLst/>
            <a:gdLst/>
            <a:ahLst/>
            <a:cxnLst/>
            <a:rect l="l" t="t" r="r" b="b"/>
            <a:pathLst>
              <a:path w="3685540">
                <a:moveTo>
                  <a:pt x="0" y="0"/>
                </a:moveTo>
                <a:lnTo>
                  <a:pt x="3685032" y="0"/>
                </a:lnTo>
              </a:path>
            </a:pathLst>
          </a:custGeom>
          <a:ln w="22225">
            <a:solidFill>
              <a:srgbClr val="E7E6E6"/>
            </a:solidFill>
          </a:ln>
        </p:spPr>
        <p:txBody>
          <a:bodyPr wrap="square" lIns="0" tIns="0" rIns="0" bIns="0" rtlCol="0"/>
          <a:lstStyle/>
          <a:p>
            <a:endParaRPr/>
          </a:p>
        </p:txBody>
      </p:sp>
      <p:sp>
        <p:nvSpPr>
          <p:cNvPr id="4" name="object 4"/>
          <p:cNvSpPr txBox="1"/>
          <p:nvPr/>
        </p:nvSpPr>
        <p:spPr>
          <a:xfrm>
            <a:off x="642619" y="2667000"/>
            <a:ext cx="3417570" cy="650756"/>
          </a:xfrm>
          <a:prstGeom prst="rect">
            <a:avLst/>
          </a:prstGeom>
        </p:spPr>
        <p:txBody>
          <a:bodyPr vert="horz" wrap="square" lIns="0" tIns="37465" rIns="0" bIns="0" rtlCol="0">
            <a:spAutoFit/>
          </a:bodyPr>
          <a:lstStyle/>
          <a:p>
            <a:pPr marL="298450" marR="5080" indent="-285750">
              <a:lnSpc>
                <a:spcPct val="150000"/>
              </a:lnSpc>
              <a:spcBef>
                <a:spcPts val="295"/>
              </a:spcBef>
              <a:buFont typeface="Wingdings" pitchFamily="2" charset="2"/>
              <a:buChar char="Ø"/>
              <a:tabLst>
                <a:tab pos="241300" algn="l"/>
              </a:tabLst>
            </a:pPr>
            <a:r>
              <a:rPr lang="en-US" sz="1400" dirty="0">
                <a:solidFill>
                  <a:srgbClr val="F1F1F1"/>
                </a:solidFill>
                <a:latin typeface="Times New Roman" panose="02020603050405020304" pitchFamily="18" charset="0"/>
                <a:cs typeface="Times New Roman" panose="02020603050405020304" pitchFamily="18" charset="0"/>
              </a:rPr>
              <a:t>The price charged for Yellow Cab is higher than Pink Cab.</a:t>
            </a:r>
            <a:endParaRPr lang="en-US" sz="1400" dirty="0">
              <a:latin typeface="Times New Roman" panose="02020603050405020304" pitchFamily="18" charset="0"/>
              <a:cs typeface="Times New Roman" panose="02020603050405020304" pitchFamily="18" charset="0"/>
            </a:endParaRPr>
          </a:p>
        </p:txBody>
      </p:sp>
      <p:pic>
        <p:nvPicPr>
          <p:cNvPr id="4098" name="Picture 2">
            <a:extLst>
              <a:ext uri="{FF2B5EF4-FFF2-40B4-BE49-F238E27FC236}">
                <a16:creationId xmlns:a16="http://schemas.microsoft.com/office/drawing/2014/main" id="{E8DDB1D9-2256-426D-7095-973B59031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1143000"/>
            <a:ext cx="6888105" cy="41020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87375" rIns="0" bIns="0" rtlCol="0">
            <a:spAutoFit/>
          </a:bodyPr>
          <a:lstStyle/>
          <a:p>
            <a:pPr marL="12700" marR="5080">
              <a:lnSpc>
                <a:spcPts val="3890"/>
              </a:lnSpc>
              <a:spcBef>
                <a:spcPts val="585"/>
              </a:spcBef>
            </a:pPr>
            <a:r>
              <a:rPr sz="3600" spc="-30" dirty="0">
                <a:latin typeface="Times New Roman" panose="02020603050405020304" pitchFamily="18" charset="0"/>
                <a:cs typeface="Times New Roman" panose="02020603050405020304" pitchFamily="18" charset="0"/>
              </a:rPr>
              <a:t>KM</a:t>
            </a:r>
            <a:r>
              <a:rPr sz="3600" spc="-175" dirty="0">
                <a:latin typeface="Times New Roman" panose="02020603050405020304" pitchFamily="18" charset="0"/>
                <a:cs typeface="Times New Roman" panose="02020603050405020304" pitchFamily="18" charset="0"/>
              </a:rPr>
              <a:t> </a:t>
            </a:r>
            <a:r>
              <a:rPr sz="3600" spc="-95" dirty="0">
                <a:latin typeface="Times New Roman" panose="02020603050405020304" pitchFamily="18" charset="0"/>
                <a:cs typeface="Times New Roman" panose="02020603050405020304" pitchFamily="18" charset="0"/>
              </a:rPr>
              <a:t>Travelled </a:t>
            </a:r>
            <a:r>
              <a:rPr sz="3600" spc="-10" dirty="0">
                <a:latin typeface="Times New Roman" panose="02020603050405020304" pitchFamily="18" charset="0"/>
                <a:cs typeface="Times New Roman" panose="02020603050405020304" pitchFamily="18" charset="0"/>
              </a:rPr>
              <a:t>Distribution</a:t>
            </a:r>
            <a:endParaRPr sz="3600" dirty="0">
              <a:latin typeface="Times New Roman" panose="02020603050405020304" pitchFamily="18" charset="0"/>
              <a:cs typeface="Times New Roman" panose="02020603050405020304" pitchFamily="18" charset="0"/>
            </a:endParaRPr>
          </a:p>
        </p:txBody>
      </p:sp>
      <p:sp>
        <p:nvSpPr>
          <p:cNvPr id="3" name="object 3"/>
          <p:cNvSpPr/>
          <p:nvPr/>
        </p:nvSpPr>
        <p:spPr>
          <a:xfrm>
            <a:off x="704850" y="2052066"/>
            <a:ext cx="3685540" cy="0"/>
          </a:xfrm>
          <a:custGeom>
            <a:avLst/>
            <a:gdLst/>
            <a:ahLst/>
            <a:cxnLst/>
            <a:rect l="l" t="t" r="r" b="b"/>
            <a:pathLst>
              <a:path w="3685540">
                <a:moveTo>
                  <a:pt x="0" y="0"/>
                </a:moveTo>
                <a:lnTo>
                  <a:pt x="3685032" y="0"/>
                </a:lnTo>
              </a:path>
            </a:pathLst>
          </a:custGeom>
          <a:ln w="22225">
            <a:solidFill>
              <a:srgbClr val="E7E6E6"/>
            </a:solidFill>
          </a:ln>
        </p:spPr>
        <p:txBody>
          <a:bodyPr wrap="square" lIns="0" tIns="0" rIns="0" bIns="0" rtlCol="0"/>
          <a:lstStyle/>
          <a:p>
            <a:endParaRPr/>
          </a:p>
        </p:txBody>
      </p:sp>
      <p:sp>
        <p:nvSpPr>
          <p:cNvPr id="4" name="object 4"/>
          <p:cNvSpPr txBox="1"/>
          <p:nvPr/>
        </p:nvSpPr>
        <p:spPr>
          <a:xfrm>
            <a:off x="672490" y="2121788"/>
            <a:ext cx="3134995" cy="3675365"/>
          </a:xfrm>
          <a:prstGeom prst="rect">
            <a:avLst/>
          </a:prstGeom>
        </p:spPr>
        <p:txBody>
          <a:bodyPr vert="horz" wrap="square" lIns="0" tIns="13335" rIns="0" bIns="0" rtlCol="0">
            <a:spAutoFit/>
          </a:bodyPr>
          <a:lstStyle/>
          <a:p>
            <a:pPr marL="298450" indent="-285750">
              <a:lnSpc>
                <a:spcPct val="150000"/>
              </a:lnSpc>
              <a:spcBef>
                <a:spcPts val="105"/>
              </a:spcBef>
              <a:buFont typeface="Wingdings" pitchFamily="2" charset="2"/>
              <a:buChar char="Ø"/>
              <a:tabLst>
                <a:tab pos="240665" algn="l"/>
              </a:tabLst>
            </a:pPr>
            <a:r>
              <a:rPr lang="en-US" sz="1600" spc="-20" dirty="0">
                <a:solidFill>
                  <a:srgbClr val="F1F1F1"/>
                </a:solidFill>
                <a:latin typeface="Times New Roman" panose="02020603050405020304" pitchFamily="18" charset="0"/>
                <a:cs typeface="Times New Roman" panose="02020603050405020304" pitchFamily="18" charset="0"/>
              </a:rPr>
              <a:t>The highest frequencies are observed in the range of 0 to 10 kilometers, suggesting that short-distance trips are the most common.</a:t>
            </a:r>
          </a:p>
          <a:p>
            <a:pPr marL="298450" indent="-285750">
              <a:lnSpc>
                <a:spcPct val="150000"/>
              </a:lnSpc>
              <a:spcBef>
                <a:spcPts val="105"/>
              </a:spcBef>
              <a:buFont typeface="Wingdings" pitchFamily="2" charset="2"/>
              <a:buChar char="Ø"/>
              <a:tabLst>
                <a:tab pos="240665" algn="l"/>
              </a:tabLst>
            </a:pPr>
            <a:r>
              <a:rPr lang="en-US" sz="1600" dirty="0">
                <a:solidFill>
                  <a:schemeClr val="bg1"/>
                </a:solidFill>
                <a:latin typeface="Times New Roman" panose="02020603050405020304" pitchFamily="18" charset="0"/>
                <a:cs typeface="Times New Roman" panose="02020603050405020304" pitchFamily="18" charset="0"/>
              </a:rPr>
              <a:t>The histogram shows a relatively uniform distribution of trips up to around 30 kilometers, indicating a high frequency of short to mid-range trips.</a:t>
            </a:r>
            <a:endParaRPr sz="1600" dirty="0">
              <a:solidFill>
                <a:schemeClr val="bg1"/>
              </a:solidFill>
              <a:latin typeface="Times New Roman" panose="02020603050405020304" pitchFamily="18" charset="0"/>
              <a:cs typeface="Times New Roman" panose="02020603050405020304" pitchFamily="18" charset="0"/>
            </a:endParaRPr>
          </a:p>
        </p:txBody>
      </p:sp>
      <p:pic>
        <p:nvPicPr>
          <p:cNvPr id="5122" name="Picture 2">
            <a:extLst>
              <a:ext uri="{FF2B5EF4-FFF2-40B4-BE49-F238E27FC236}">
                <a16:creationId xmlns:a16="http://schemas.microsoft.com/office/drawing/2014/main" id="{7757A3A2-5F2C-1229-D32B-F654539ACA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8826" y="1066800"/>
            <a:ext cx="7311382" cy="43433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71</TotalTime>
  <Words>830</Words>
  <Application>Microsoft Macintosh PowerPoint</Application>
  <PresentationFormat>Widescreen</PresentationFormat>
  <Paragraphs>93</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Carlito</vt:lpstr>
      <vt:lpstr>Times New Roman</vt:lpstr>
      <vt:lpstr>Wingdings</vt:lpstr>
      <vt:lpstr>Office Theme</vt:lpstr>
      <vt:lpstr>Project: G2M Insight For Cab Investment Firm</vt:lpstr>
      <vt:lpstr>Outline</vt:lpstr>
      <vt:lpstr>PowerPoint Presentation</vt:lpstr>
      <vt:lpstr>PowerPoint Presentation</vt:lpstr>
      <vt:lpstr>Relationships Between Variables</vt:lpstr>
      <vt:lpstr>Correlation Between Variables</vt:lpstr>
      <vt:lpstr>Which Company has more Customers?</vt:lpstr>
      <vt:lpstr>Which Company has a high price charged?</vt:lpstr>
      <vt:lpstr>KM Travelled Distribution</vt:lpstr>
      <vt:lpstr>Payment Mode In Both Companies</vt:lpstr>
      <vt:lpstr>Users concerning Gender</vt:lpstr>
      <vt:lpstr>Users concerning Cities</vt:lpstr>
      <vt:lpstr>Profit Margin</vt:lpstr>
      <vt:lpstr>Average Profit Margin With Respect to Year</vt:lpstr>
      <vt:lpstr>Average Income of Users</vt:lpstr>
      <vt:lpstr>Price Charged With Respect to KM Travelled</vt:lpstr>
      <vt:lpstr>Hypothesis 1: Does anything make a difference in Profit regarding Payment Mode</vt:lpstr>
      <vt:lpstr>Hypothesis 2: Does anything make a difference in gender distribution between companies</vt:lpstr>
      <vt:lpstr>Hypothesis 3: Correlation between KM Traveled &amp; Price Charged</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KPMG Case Study</dc:title>
  <dc:creator>Amir Ali</dc:creator>
  <cp:lastModifiedBy>Aparna Virupakshi</cp:lastModifiedBy>
  <cp:revision>23</cp:revision>
  <dcterms:created xsi:type="dcterms:W3CDTF">2024-06-13T16:23:51Z</dcterms:created>
  <dcterms:modified xsi:type="dcterms:W3CDTF">2024-06-13T17:35:40Z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2022-04-13T00:00:00Z</vt:filetime>
  </property>
  <property fmtid="{D5CDD505-2E9C-101B-9397-08002B2CF9AE}" pid="3" name="Creator">
    <vt:lpwstr>Microsoft® PowerPoint® for Microsoft 365</vt:lpwstr>
  </property>
  <property fmtid="{D5CDD505-2E9C-101B-9397-08002B2CF9AE}" pid="4" name="LastSaved">
    <vt:filetime>2024-06-13T00:00:00Z</vt:filetime>
  </property>
  <property fmtid="{D5CDD505-2E9C-101B-9397-08002B2CF9AE}" pid="5" name="Producer">
    <vt:lpwstr>3-Heights(TM) PDF Security Shell 4.8.25.2 (http://www.pdf-tools.com)</vt:lpwstr>
  </property>
</Properties>
</file>